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3" r:id="rId1"/>
    <p:sldMasterId id="2147487224" r:id="rId2"/>
    <p:sldMasterId id="2147487237" r:id="rId3"/>
    <p:sldMasterId id="2147487250" r:id="rId4"/>
  </p:sldMasterIdLst>
  <p:notesMasterIdLst>
    <p:notesMasterId r:id="rId38"/>
  </p:notesMasterIdLst>
  <p:handoutMasterIdLst>
    <p:handoutMasterId r:id="rId39"/>
  </p:handoutMasterIdLst>
  <p:sldIdLst>
    <p:sldId id="269" r:id="rId5"/>
    <p:sldId id="271" r:id="rId6"/>
    <p:sldId id="275" r:id="rId7"/>
    <p:sldId id="276" r:id="rId8"/>
    <p:sldId id="277" r:id="rId9"/>
    <p:sldId id="278" r:id="rId10"/>
    <p:sldId id="281" r:id="rId11"/>
    <p:sldId id="279" r:id="rId12"/>
    <p:sldId id="280" r:id="rId13"/>
    <p:sldId id="282" r:id="rId14"/>
    <p:sldId id="283" r:id="rId15"/>
    <p:sldId id="284" r:id="rId16"/>
    <p:sldId id="285" r:id="rId17"/>
    <p:sldId id="286" r:id="rId18"/>
    <p:sldId id="290" r:id="rId19"/>
    <p:sldId id="294" r:id="rId20"/>
    <p:sldId id="293" r:id="rId21"/>
    <p:sldId id="307" r:id="rId22"/>
    <p:sldId id="292" r:id="rId23"/>
    <p:sldId id="295" r:id="rId24"/>
    <p:sldId id="287" r:id="rId25"/>
    <p:sldId id="288" r:id="rId26"/>
    <p:sldId id="299" r:id="rId27"/>
    <p:sldId id="308" r:id="rId28"/>
    <p:sldId id="309" r:id="rId29"/>
    <p:sldId id="310" r:id="rId30"/>
    <p:sldId id="311" r:id="rId31"/>
    <p:sldId id="302" r:id="rId32"/>
    <p:sldId id="301" r:id="rId33"/>
    <p:sldId id="303" r:id="rId34"/>
    <p:sldId id="304" r:id="rId35"/>
    <p:sldId id="306" r:id="rId36"/>
    <p:sldId id="267" r:id="rId37"/>
  </p:sldIdLst>
  <p:sldSz cx="9144000" cy="6858000" type="screen4x3"/>
  <p:notesSz cx="9926638" cy="6797675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吳峻葳" initials="吳峻葳" lastIdx="1" clrIdx="0">
    <p:extLst>
      <p:ext uri="{19B8F6BF-5375-455C-9EA6-DF929625EA0E}">
        <p15:presenceInfo xmlns:p15="http://schemas.microsoft.com/office/powerpoint/2012/main" userId="S::610470063@o365.tku.edu.tw::58393ace-49b8-4b85-a96e-02b13b1ba7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6600CC"/>
    <a:srgbClr val="CC6600"/>
    <a:srgbClr val="CC66FF"/>
    <a:srgbClr val="FF9933"/>
    <a:srgbClr val="FF9900"/>
    <a:srgbClr val="FF0000"/>
    <a:srgbClr val="E7A723"/>
    <a:srgbClr val="EDBA55"/>
    <a:srgbClr val="F2D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7E23EB-7247-4255-8C1B-DF0EE7078796}" v="12" dt="2022-11-28T14:45:34.677"/>
    <p1510:client id="{39EDF479-6712-4EC9-A26C-8665A8D3B763}" v="4" dt="2022-11-28T05:58:43.705"/>
    <p1510:client id="{81941BC3-69F9-4177-9492-372B201E38CC}" v="56" dt="2022-11-29T09:44:21.225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41"/>
        <p:guide pos="312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簡 宇德" userId="46980f650f2ee877" providerId="Windows Live" clId="Web-{217E23EB-7247-4255-8C1B-DF0EE7078796}"/>
    <pc:docChg chg="modSld">
      <pc:chgData name="簡 宇德" userId="46980f650f2ee877" providerId="Windows Live" clId="Web-{217E23EB-7247-4255-8C1B-DF0EE7078796}" dt="2022-11-28T14:45:34.677" v="8" actId="1076"/>
      <pc:docMkLst>
        <pc:docMk/>
      </pc:docMkLst>
      <pc:sldChg chg="modSp">
        <pc:chgData name="簡 宇德" userId="46980f650f2ee877" providerId="Windows Live" clId="Web-{217E23EB-7247-4255-8C1B-DF0EE7078796}" dt="2022-11-28T11:55:18.171" v="0" actId="20577"/>
        <pc:sldMkLst>
          <pc:docMk/>
          <pc:sldMk cId="0" sldId="269"/>
        </pc:sldMkLst>
        <pc:spChg chg="mod">
          <ac:chgData name="簡 宇德" userId="46980f650f2ee877" providerId="Windows Live" clId="Web-{217E23EB-7247-4255-8C1B-DF0EE7078796}" dt="2022-11-28T11:55:18.171" v="0" actId="20577"/>
          <ac:spMkLst>
            <pc:docMk/>
            <pc:sldMk cId="0" sldId="269"/>
            <ac:spMk id="4" creationId="{00000000-0000-0000-0000-000000000000}"/>
          </ac:spMkLst>
        </pc:spChg>
      </pc:sldChg>
      <pc:sldChg chg="modSp">
        <pc:chgData name="簡 宇德" userId="46980f650f2ee877" providerId="Windows Live" clId="Web-{217E23EB-7247-4255-8C1B-DF0EE7078796}" dt="2022-11-28T14:45:34.677" v="8" actId="1076"/>
        <pc:sldMkLst>
          <pc:docMk/>
          <pc:sldMk cId="2921617775" sldId="299"/>
        </pc:sldMkLst>
        <pc:spChg chg="mod">
          <ac:chgData name="簡 宇德" userId="46980f650f2ee877" providerId="Windows Live" clId="Web-{217E23EB-7247-4255-8C1B-DF0EE7078796}" dt="2022-11-28T14:45:34.677" v="8" actId="1076"/>
          <ac:spMkLst>
            <pc:docMk/>
            <pc:sldMk cId="2921617775" sldId="299"/>
            <ac:spMk id="8" creationId="{00000000-0000-0000-0000-000000000000}"/>
          </ac:spMkLst>
        </pc:spChg>
        <pc:picChg chg="mod">
          <ac:chgData name="簡 宇德" userId="46980f650f2ee877" providerId="Windows Live" clId="Web-{217E23EB-7247-4255-8C1B-DF0EE7078796}" dt="2022-11-28T12:14:18.084" v="3" actId="1076"/>
          <ac:picMkLst>
            <pc:docMk/>
            <pc:sldMk cId="2921617775" sldId="299"/>
            <ac:picMk id="6" creationId="{00000000-0000-0000-0000-000000000000}"/>
          </ac:picMkLst>
        </pc:picChg>
      </pc:sldChg>
    </pc:docChg>
  </pc:docChgLst>
  <pc:docChgLst>
    <pc:chgData name="宇德 簡" userId="46980f650f2ee877" providerId="LiveId" clId="{39DB80E8-D4B5-471B-954C-D8B8CD28417B}"/>
    <pc:docChg chg="delSld modSld">
      <pc:chgData name="宇德 簡" userId="46980f650f2ee877" providerId="LiveId" clId="{39DB80E8-D4B5-471B-954C-D8B8CD28417B}" dt="2022-11-29T02:56:27.253" v="23" actId="47"/>
      <pc:docMkLst>
        <pc:docMk/>
      </pc:docMkLst>
      <pc:sldChg chg="modSp mod">
        <pc:chgData name="宇德 簡" userId="46980f650f2ee877" providerId="LiveId" clId="{39DB80E8-D4B5-471B-954C-D8B8CD28417B}" dt="2022-11-28T05:45:48.114" v="22" actId="20577"/>
        <pc:sldMkLst>
          <pc:docMk/>
          <pc:sldMk cId="0" sldId="269"/>
        </pc:sldMkLst>
        <pc:spChg chg="mod">
          <ac:chgData name="宇德 簡" userId="46980f650f2ee877" providerId="LiveId" clId="{39DB80E8-D4B5-471B-954C-D8B8CD28417B}" dt="2022-11-28T05:45:48.114" v="22" actId="20577"/>
          <ac:spMkLst>
            <pc:docMk/>
            <pc:sldMk cId="0" sldId="269"/>
            <ac:spMk id="4" creationId="{00000000-0000-0000-0000-000000000000}"/>
          </ac:spMkLst>
        </pc:spChg>
      </pc:sldChg>
      <pc:sldChg chg="del">
        <pc:chgData name="宇德 簡" userId="46980f650f2ee877" providerId="LiveId" clId="{39DB80E8-D4B5-471B-954C-D8B8CD28417B}" dt="2022-11-29T02:56:27.253" v="23" actId="47"/>
        <pc:sldMkLst>
          <pc:docMk/>
          <pc:sldMk cId="12494280" sldId="274"/>
        </pc:sldMkLst>
      </pc:sldChg>
    </pc:docChg>
  </pc:docChgLst>
  <pc:docChgLst>
    <pc:chgData name="簡 宇德" userId="46980f650f2ee877" providerId="Windows Live" clId="Web-{39EDF479-6712-4EC9-A26C-8665A8D3B763}"/>
    <pc:docChg chg="modSld">
      <pc:chgData name="簡 宇德" userId="46980f650f2ee877" providerId="Windows Live" clId="Web-{39EDF479-6712-4EC9-A26C-8665A8D3B763}" dt="2022-11-28T05:58:43.705" v="3" actId="20577"/>
      <pc:docMkLst>
        <pc:docMk/>
      </pc:docMkLst>
      <pc:sldChg chg="modSp">
        <pc:chgData name="簡 宇德" userId="46980f650f2ee877" providerId="Windows Live" clId="Web-{39EDF479-6712-4EC9-A26C-8665A8D3B763}" dt="2022-11-28T05:58:43.705" v="3" actId="20577"/>
        <pc:sldMkLst>
          <pc:docMk/>
          <pc:sldMk cId="1645562067" sldId="302"/>
        </pc:sldMkLst>
        <pc:spChg chg="mod">
          <ac:chgData name="簡 宇德" userId="46980f650f2ee877" providerId="Windows Live" clId="Web-{39EDF479-6712-4EC9-A26C-8665A8D3B763}" dt="2022-11-28T05:58:43.705" v="3" actId="20577"/>
          <ac:spMkLst>
            <pc:docMk/>
            <pc:sldMk cId="1645562067" sldId="302"/>
            <ac:spMk id="2" creationId="{00000000-0000-0000-0000-000000000000}"/>
          </ac:spMkLst>
        </pc:spChg>
      </pc:sldChg>
    </pc:docChg>
  </pc:docChgLst>
  <pc:docChgLst>
    <pc:chgData name="簡 宇德" userId="46980f650f2ee877" providerId="Windows Live" clId="Web-{81941BC3-69F9-4177-9492-372B201E38CC}"/>
    <pc:docChg chg="addSld delSld modSld">
      <pc:chgData name="簡 宇德" userId="46980f650f2ee877" providerId="Windows Live" clId="Web-{81941BC3-69F9-4177-9492-372B201E38CC}" dt="2022-11-29T09:44:35.163" v="41" actId="1076"/>
      <pc:docMkLst>
        <pc:docMk/>
      </pc:docMkLst>
      <pc:sldChg chg="modSp">
        <pc:chgData name="簡 宇德" userId="46980f650f2ee877" providerId="Windows Live" clId="Web-{81941BC3-69F9-4177-9492-372B201E38CC}" dt="2022-11-28T18:01:24.198" v="28" actId="20577"/>
        <pc:sldMkLst>
          <pc:docMk/>
          <pc:sldMk cId="3883225806" sldId="284"/>
        </pc:sldMkLst>
        <pc:spChg chg="mod">
          <ac:chgData name="簡 宇德" userId="46980f650f2ee877" providerId="Windows Live" clId="Web-{81941BC3-69F9-4177-9492-372B201E38CC}" dt="2022-11-28T18:01:24.198" v="28" actId="20577"/>
          <ac:spMkLst>
            <pc:docMk/>
            <pc:sldMk cId="3883225806" sldId="284"/>
            <ac:spMk id="4" creationId="{00000000-0000-0000-0000-000000000000}"/>
          </ac:spMkLst>
        </pc:spChg>
      </pc:sldChg>
      <pc:sldChg chg="modSp">
        <pc:chgData name="簡 宇德" userId="46980f650f2ee877" providerId="Windows Live" clId="Web-{81941BC3-69F9-4177-9492-372B201E38CC}" dt="2022-11-28T18:01:21.495" v="27" actId="20577"/>
        <pc:sldMkLst>
          <pc:docMk/>
          <pc:sldMk cId="1546601230" sldId="285"/>
        </pc:sldMkLst>
        <pc:spChg chg="mod">
          <ac:chgData name="簡 宇德" userId="46980f650f2ee877" providerId="Windows Live" clId="Web-{81941BC3-69F9-4177-9492-372B201E38CC}" dt="2022-11-28T18:01:21.495" v="27" actId="20577"/>
          <ac:spMkLst>
            <pc:docMk/>
            <pc:sldMk cId="1546601230" sldId="285"/>
            <ac:spMk id="4" creationId="{00000000-0000-0000-0000-000000000000}"/>
          </ac:spMkLst>
        </pc:spChg>
      </pc:sldChg>
      <pc:sldChg chg="modSp">
        <pc:chgData name="簡 宇德" userId="46980f650f2ee877" providerId="Windows Live" clId="Web-{81941BC3-69F9-4177-9492-372B201E38CC}" dt="2022-11-28T18:01:18.292" v="26" actId="20577"/>
        <pc:sldMkLst>
          <pc:docMk/>
          <pc:sldMk cId="3378314483" sldId="286"/>
        </pc:sldMkLst>
        <pc:spChg chg="mod">
          <ac:chgData name="簡 宇德" userId="46980f650f2ee877" providerId="Windows Live" clId="Web-{81941BC3-69F9-4177-9492-372B201E38CC}" dt="2022-11-28T18:01:18.292" v="26" actId="20577"/>
          <ac:spMkLst>
            <pc:docMk/>
            <pc:sldMk cId="3378314483" sldId="286"/>
            <ac:spMk id="4" creationId="{00000000-0000-0000-0000-000000000000}"/>
          </ac:spMkLst>
        </pc:spChg>
      </pc:sldChg>
      <pc:sldChg chg="modSp">
        <pc:chgData name="簡 宇德" userId="46980f650f2ee877" providerId="Windows Live" clId="Web-{81941BC3-69F9-4177-9492-372B201E38CC}" dt="2022-11-28T18:18:14.222" v="34" actId="20577"/>
        <pc:sldMkLst>
          <pc:docMk/>
          <pc:sldMk cId="4100762420" sldId="303"/>
        </pc:sldMkLst>
        <pc:spChg chg="mod">
          <ac:chgData name="簡 宇德" userId="46980f650f2ee877" providerId="Windows Live" clId="Web-{81941BC3-69F9-4177-9492-372B201E38CC}" dt="2022-11-28T18:18:14.222" v="34" actId="20577"/>
          <ac:spMkLst>
            <pc:docMk/>
            <pc:sldMk cId="4100762420" sldId="303"/>
            <ac:spMk id="2" creationId="{00000000-0000-0000-0000-000000000000}"/>
          </ac:spMkLst>
        </pc:spChg>
      </pc:sldChg>
      <pc:sldChg chg="delSp modSp">
        <pc:chgData name="簡 宇德" userId="46980f650f2ee877" providerId="Windows Live" clId="Web-{81941BC3-69F9-4177-9492-372B201E38CC}" dt="2022-11-29T09:44:35.163" v="41" actId="1076"/>
        <pc:sldMkLst>
          <pc:docMk/>
          <pc:sldMk cId="3214707623" sldId="311"/>
        </pc:sldMkLst>
        <pc:spChg chg="del">
          <ac:chgData name="簡 宇德" userId="46980f650f2ee877" providerId="Windows Live" clId="Web-{81941BC3-69F9-4177-9492-372B201E38CC}" dt="2022-11-29T09:44:21.225" v="37"/>
          <ac:spMkLst>
            <pc:docMk/>
            <pc:sldMk cId="3214707623" sldId="311"/>
            <ac:spMk id="14" creationId="{0211B084-94C8-4DD1-8233-B0AFBB96483A}"/>
          </ac:spMkLst>
        </pc:spChg>
        <pc:spChg chg="del">
          <ac:chgData name="簡 宇德" userId="46980f650f2ee877" providerId="Windows Live" clId="Web-{81941BC3-69F9-4177-9492-372B201E38CC}" dt="2022-11-29T09:44:21.100" v="36"/>
          <ac:spMkLst>
            <pc:docMk/>
            <pc:sldMk cId="3214707623" sldId="311"/>
            <ac:spMk id="17" creationId="{FECBE5A1-9195-4807-AE8C-70410F0B7DA7}"/>
          </ac:spMkLst>
        </pc:spChg>
        <pc:spChg chg="del">
          <ac:chgData name="簡 宇德" userId="46980f650f2ee877" providerId="Windows Live" clId="Web-{81941BC3-69F9-4177-9492-372B201E38CC}" dt="2022-11-29T09:44:20.053" v="35"/>
          <ac:spMkLst>
            <pc:docMk/>
            <pc:sldMk cId="3214707623" sldId="311"/>
            <ac:spMk id="19" creationId="{E556CE1E-2CC0-4E7C-B482-A9DC963D53CE}"/>
          </ac:spMkLst>
        </pc:spChg>
        <pc:graphicFrameChg chg="mod">
          <ac:chgData name="簡 宇德" userId="46980f650f2ee877" providerId="Windows Live" clId="Web-{81941BC3-69F9-4177-9492-372B201E38CC}" dt="2022-11-29T09:44:33.663" v="40" actId="1076"/>
          <ac:graphicFrameMkLst>
            <pc:docMk/>
            <pc:sldMk cId="3214707623" sldId="311"/>
            <ac:graphicFrameMk id="29" creationId="{00000000-0000-0000-0000-000000000000}"/>
          </ac:graphicFrameMkLst>
        </pc:graphicFrameChg>
        <pc:graphicFrameChg chg="mod">
          <ac:chgData name="簡 宇德" userId="46980f650f2ee877" providerId="Windows Live" clId="Web-{81941BC3-69F9-4177-9492-372B201E38CC}" dt="2022-11-29T09:44:35.163" v="41" actId="1076"/>
          <ac:graphicFrameMkLst>
            <pc:docMk/>
            <pc:sldMk cId="3214707623" sldId="311"/>
            <ac:graphicFrameMk id="30" creationId="{00000000-0000-0000-0000-000000000000}"/>
          </ac:graphicFrameMkLst>
        </pc:graphicFrameChg>
      </pc:sldChg>
      <pc:sldChg chg="addSp delSp modSp add del replId">
        <pc:chgData name="簡 宇德" userId="46980f650f2ee877" providerId="Windows Live" clId="Web-{81941BC3-69F9-4177-9492-372B201E38CC}" dt="2022-11-28T18:01:12.464" v="24"/>
        <pc:sldMkLst>
          <pc:docMk/>
          <pc:sldMk cId="2384642369" sldId="312"/>
        </pc:sldMkLst>
        <pc:spChg chg="mod">
          <ac:chgData name="簡 宇德" userId="46980f650f2ee877" providerId="Windows Live" clId="Web-{81941BC3-69F9-4177-9492-372B201E38CC}" dt="2022-11-28T18:01:09.885" v="23" actId="20577"/>
          <ac:spMkLst>
            <pc:docMk/>
            <pc:sldMk cId="2384642369" sldId="312"/>
            <ac:spMk id="4" creationId="{00000000-0000-0000-0000-000000000000}"/>
          </ac:spMkLst>
        </pc:spChg>
        <pc:graphicFrameChg chg="add del mod">
          <ac:chgData name="簡 宇德" userId="46980f650f2ee877" providerId="Windows Live" clId="Web-{81941BC3-69F9-4177-9492-372B201E38CC}" dt="2022-11-28T18:01:07.354" v="21" actId="1076"/>
          <ac:graphicFrameMkLst>
            <pc:docMk/>
            <pc:sldMk cId="2384642369" sldId="312"/>
            <ac:graphicFrameMk id="5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99620" cy="340569"/>
          </a:xfrm>
          <a:prstGeom prst="rect">
            <a:avLst/>
          </a:prstGeom>
        </p:spPr>
        <p:txBody>
          <a:bodyPr vert="horz" lIns="91409" tIns="45705" rIns="91409" bIns="45705" rtlCol="0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4799" y="1"/>
            <a:ext cx="4299620" cy="340569"/>
          </a:xfrm>
          <a:prstGeom prst="rect">
            <a:avLst/>
          </a:prstGeom>
        </p:spPr>
        <p:txBody>
          <a:bodyPr vert="horz" lIns="91409" tIns="45705" rIns="91409" bIns="45705" rtlCol="0"/>
          <a:lstStyle>
            <a:lvl1pPr algn="r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3438F117-224A-4842-98A5-52F924AD0D97}" type="datetimeFigureOut">
              <a:rPr lang="zh-TW" altLang="en-US"/>
              <a:pPr>
                <a:defRPr/>
              </a:pPr>
              <a:t>2022/11/29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052"/>
            <a:ext cx="4299620" cy="340569"/>
          </a:xfrm>
          <a:prstGeom prst="rect">
            <a:avLst/>
          </a:prstGeom>
        </p:spPr>
        <p:txBody>
          <a:bodyPr vert="horz" lIns="91409" tIns="45705" rIns="91409" bIns="45705" rtlCol="0" anchor="b"/>
          <a:lstStyle>
            <a:lvl1pPr algn="l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4799" y="6456052"/>
            <a:ext cx="4299620" cy="340569"/>
          </a:xfrm>
          <a:prstGeom prst="rect">
            <a:avLst/>
          </a:prstGeom>
        </p:spPr>
        <p:txBody>
          <a:bodyPr vert="horz" wrap="square" lIns="91409" tIns="45705" rIns="91409" bIns="4570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8A8CBD1-309E-493B-BBAF-B4F06767442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299620" cy="34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9" tIns="45705" rIns="91409" bIns="457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4799" y="1"/>
            <a:ext cx="4299620" cy="34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9" tIns="45705" rIns="91409" bIns="457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5488" y="509588"/>
            <a:ext cx="3398837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221" y="3228553"/>
            <a:ext cx="7942198" cy="305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9" tIns="45705" rIns="91409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052"/>
            <a:ext cx="4299620" cy="34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9" tIns="45705" rIns="91409" bIns="4570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4799" y="6456052"/>
            <a:ext cx="4299620" cy="34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9" tIns="45705" rIns="91409" bIns="4570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6A35080-F3DF-4EE8-9420-510CE5478F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  <p:sp>
        <p:nvSpPr>
          <p:cNvPr id="71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16798" indent="-275692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02766" indent="-22055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543873" indent="-22055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1984980" indent="-22055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426086" indent="-22055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867193" indent="-22055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308299" indent="-22055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749406" indent="-22055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4864EC8-4BFA-4241-A559-CC05134F3E77}" type="slidenum">
              <a:rPr lang="en-US" altLang="zh-TW" smtClean="0"/>
              <a:pPr/>
              <a:t>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A14734-18EC-4BF7-97F0-1B8180F7C4AD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82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A14734-18EC-4BF7-97F0-1B8180F7C4AD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11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A14734-18EC-4BF7-97F0-1B8180F7C4AD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8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A14734-18EC-4BF7-97F0-1B8180F7C4AD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41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  <p:sp>
        <p:nvSpPr>
          <p:cNvPr id="22532" name="投影片編號版面配置區 1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9773" indent="-2833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39525" indent="-225149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597480" indent="-225149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3903" indent="-225149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495009" indent="-225149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36116" indent="-225149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377223" indent="-225149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18329" indent="-225149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5622282-65D3-47A1-90AB-D1BFABC4E092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88" y="1701800"/>
            <a:ext cx="871378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zh-TW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5"/>
            <a:ext cx="6913562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zh-TW"/>
          </a:p>
        </p:txBody>
      </p:sp>
      <p:pic>
        <p:nvPicPr>
          <p:cNvPr id="19" name="圖片 30" descr="TKUICLAB02.bmp"/>
          <p:cNvPicPr>
            <a:picLocks noChangeAspect="1"/>
          </p:cNvPicPr>
          <p:nvPr userDrawn="1"/>
        </p:nvPicPr>
        <p:blipFill>
          <a:blip r:embed="rId2">
            <a:lum bright="4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1115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574086" y="1537385"/>
            <a:ext cx="5995827" cy="646331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pic>
        <p:nvPicPr>
          <p:cNvPr id="12" name="Picture 3" descr="C:\Users\iclab\Desktop\未命名-1.png">
            <a:extLst>
              <a:ext uri="{FF2B5EF4-FFF2-40B4-BE49-F238E27FC236}">
                <a16:creationId xmlns:a16="http://schemas.microsoft.com/office/drawing/2014/main" id="{44DC8269-7CC9-4BC7-A080-AFB8F7291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3"/>
          <a:stretch>
            <a:fillRect/>
          </a:stretch>
        </p:blipFill>
        <p:spPr bwMode="auto">
          <a:xfrm>
            <a:off x="5181600" y="341313"/>
            <a:ext cx="38100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31">
            <a:extLst>
              <a:ext uri="{FF2B5EF4-FFF2-40B4-BE49-F238E27FC236}">
                <a16:creationId xmlns:a16="http://schemas.microsoft.com/office/drawing/2014/main" id="{FE308CEF-5EF6-4F10-B1A4-AB9A117FB9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222250"/>
            <a:ext cx="7588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488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20274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61357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682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18880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1680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99635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24650" y="115888"/>
            <a:ext cx="2190750" cy="64309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" y="115888"/>
            <a:ext cx="6419850" cy="64309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3958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713787" cy="863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52400" y="1219200"/>
            <a:ext cx="8763000" cy="5327650"/>
          </a:xfrm>
        </p:spPr>
        <p:txBody>
          <a:bodyPr/>
          <a:lstStyle/>
          <a:p>
            <a:pPr lvl="0"/>
            <a:r>
              <a:rPr lang="zh-TW" altLang="en-US" noProof="0"/>
              <a:t>按一下圖示以新增表格</a:t>
            </a:r>
          </a:p>
        </p:txBody>
      </p:sp>
    </p:spTree>
    <p:extLst>
      <p:ext uri="{BB962C8B-B14F-4D97-AF65-F5344CB8AC3E}">
        <p14:creationId xmlns:p14="http://schemas.microsoft.com/office/powerpoint/2010/main" val="2673058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0087" y="279400"/>
            <a:ext cx="3059113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88" y="1701800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5"/>
            <a:ext cx="6913562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12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I.C. LAB / Dept. of E. E., Tamkang University </a:t>
            </a:r>
          </a:p>
        </p:txBody>
      </p:sp>
      <p:sp>
        <p:nvSpPr>
          <p:cNvPr id="13210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125538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3210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924175"/>
            <a:ext cx="6400800" cy="3019425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 sz="2000"/>
            </a:lvl2pPr>
            <a:lvl3pPr marL="914400" lvl="2" indent="0">
              <a:defRPr/>
            </a:lvl3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  <p:sp>
        <p:nvSpPr>
          <p:cNvPr id="21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505200" y="62642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新細明體" pitchFamily="18" charset="-12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22" name="圖片 6" descr="home4.bmp"/>
          <p:cNvPicPr>
            <a:picLocks noChangeAspect="1"/>
          </p:cNvPicPr>
          <p:nvPr/>
        </p:nvPicPr>
        <p:blipFill>
          <a:blip r:embed="rId5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6934200" y="3352800"/>
            <a:ext cx="1922463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圖片 7" descr="hum7_1.bmp"/>
          <p:cNvPicPr>
            <a:picLocks noChangeAspect="1"/>
          </p:cNvPicPr>
          <p:nvPr/>
        </p:nvPicPr>
        <p:blipFill>
          <a:blip r:embed="rId6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2667000" y="3886200"/>
            <a:ext cx="24003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MSLmark"/>
          <p:cNvPicPr>
            <a:picLocks noChangeAspect="1" noChangeArrowheads="1"/>
          </p:cNvPicPr>
          <p:nvPr/>
        </p:nvPicPr>
        <p:blipFill>
          <a:blip r:embed="rId7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5029200" y="4343400"/>
            <a:ext cx="17843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5472113" y="6583363"/>
            <a:ext cx="36718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基於</a:t>
            </a:r>
            <a:r>
              <a:rPr kumimoji="1" lang="en-US" altLang="zh-TW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Quickhull</a:t>
            </a:r>
            <a:r>
              <a: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的多目標色彩模型設計</a:t>
            </a:r>
          </a:p>
        </p:txBody>
      </p:sp>
      <p:pic>
        <p:nvPicPr>
          <p:cNvPr id="26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31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33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 Box 26"/>
          <p:cNvSpPr txBox="1">
            <a:spLocks noChangeArrowheads="1"/>
          </p:cNvSpPr>
          <p:nvPr userDrawn="1"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I.C. LAB / Dept. of E. E., Tamkang University </a:t>
            </a:r>
          </a:p>
        </p:txBody>
      </p:sp>
      <p:sp>
        <p:nvSpPr>
          <p:cNvPr id="35" name="Text Box 26"/>
          <p:cNvSpPr txBox="1">
            <a:spLocks noChangeArrowheads="1"/>
          </p:cNvSpPr>
          <p:nvPr userDrawn="1"/>
        </p:nvSpPr>
        <p:spPr bwMode="auto">
          <a:xfrm>
            <a:off x="5395913" y="6574488"/>
            <a:ext cx="367188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機械手臂設計實務</a:t>
            </a:r>
          </a:p>
        </p:txBody>
      </p:sp>
      <p:pic>
        <p:nvPicPr>
          <p:cNvPr id="38" name="圖片 30" descr="TKUICLAB02.bmp"/>
          <p:cNvPicPr>
            <a:picLocks noChangeAspect="1"/>
          </p:cNvPicPr>
          <p:nvPr userDrawn="1"/>
        </p:nvPicPr>
        <p:blipFill>
          <a:blip r:embed="rId8" cstate="print">
            <a:lum bright="40000" contrast="-20000"/>
          </a:blip>
          <a:srcRect/>
          <a:stretch>
            <a:fillRect/>
          </a:stretch>
        </p:blipFill>
        <p:spPr bwMode="auto">
          <a:xfrm>
            <a:off x="609507" y="152400"/>
            <a:ext cx="239346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3924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360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D02DD66D-3472-4048-B84B-0E928D64F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44000" y="6321312"/>
            <a:ext cx="90000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0000"/>
                </a:solidFill>
                <a:latin typeface="+mn-lt"/>
              </a:defRPr>
            </a:lvl1pPr>
          </a:lstStyle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/>
              <a:t>/32</a:t>
            </a:r>
            <a:endParaRPr lang="zh-TW" altLang="en-US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0" y="0"/>
            <a:ext cx="4764720" cy="523220"/>
          </a:xfrm>
        </p:spPr>
        <p:txBody>
          <a:bodyPr/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220791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31875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3053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0100" y="1219200"/>
            <a:ext cx="43053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874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79654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26469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080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82033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75694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1057228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24650" y="115888"/>
            <a:ext cx="2190750" cy="64309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" y="115888"/>
            <a:ext cx="6419850" cy="64309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836038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713787" cy="863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52400" y="1219200"/>
            <a:ext cx="8763000" cy="5327650"/>
          </a:xfrm>
        </p:spPr>
        <p:txBody>
          <a:bodyPr/>
          <a:lstStyle/>
          <a:p>
            <a:pPr lvl="0"/>
            <a:r>
              <a:rPr lang="zh-TW" altLang="en-US" noProof="0"/>
              <a:t>按一下圖示以新增表格</a:t>
            </a:r>
          </a:p>
        </p:txBody>
      </p:sp>
    </p:spTree>
    <p:extLst>
      <p:ext uri="{BB962C8B-B14F-4D97-AF65-F5344CB8AC3E}">
        <p14:creationId xmlns:p14="http://schemas.microsoft.com/office/powerpoint/2010/main" val="41633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參考文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C0B7C1-4D56-4508-A9A2-0A53E4ADE1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/>
              <a:t>/5</a:t>
            </a:r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FD923AD-63C3-44BF-8DB6-93A63FF2A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23220"/>
            <a:ext cx="9144000" cy="6334780"/>
          </a:xfrm>
        </p:spPr>
        <p:txBody>
          <a:bodyPr/>
          <a:lstStyle>
            <a:lvl1pPr marL="457200" indent="-457200">
              <a:buClrTx/>
              <a:buFont typeface="+mj-lt"/>
              <a:buAutoNum type="arabicPeriod"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2F80E601-67E6-4740-96C5-D13A06F6195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-3312"/>
            <a:ext cx="1892139" cy="52322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none" lIns="91440" tIns="45720" rIns="36000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參考文獻</a:t>
            </a:r>
          </a:p>
        </p:txBody>
      </p:sp>
    </p:spTree>
    <p:extLst>
      <p:ext uri="{BB962C8B-B14F-4D97-AF65-F5344CB8AC3E}">
        <p14:creationId xmlns:p14="http://schemas.microsoft.com/office/powerpoint/2010/main" val="39238493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0087" y="279400"/>
            <a:ext cx="3059113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88" y="1701800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5"/>
            <a:ext cx="6913562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12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I.C. LAB / Dept. of E. E., Tamkang University </a:t>
            </a:r>
          </a:p>
        </p:txBody>
      </p:sp>
      <p:sp>
        <p:nvSpPr>
          <p:cNvPr id="13210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125538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3210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924175"/>
            <a:ext cx="6400800" cy="3019425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 sz="2000"/>
            </a:lvl2pPr>
            <a:lvl3pPr marL="914400" lvl="2" indent="0">
              <a:defRPr/>
            </a:lvl3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  <p:sp>
        <p:nvSpPr>
          <p:cNvPr id="21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505200" y="62642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新細明體" pitchFamily="18" charset="-12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22" name="圖片 6" descr="home4.bmp"/>
          <p:cNvPicPr>
            <a:picLocks noChangeAspect="1"/>
          </p:cNvPicPr>
          <p:nvPr/>
        </p:nvPicPr>
        <p:blipFill>
          <a:blip r:embed="rId5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6934200" y="3352800"/>
            <a:ext cx="1922463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圖片 7" descr="hum7_1.bmp"/>
          <p:cNvPicPr>
            <a:picLocks noChangeAspect="1"/>
          </p:cNvPicPr>
          <p:nvPr/>
        </p:nvPicPr>
        <p:blipFill>
          <a:blip r:embed="rId6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2667000" y="3886200"/>
            <a:ext cx="24003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MSLmark"/>
          <p:cNvPicPr>
            <a:picLocks noChangeAspect="1" noChangeArrowheads="1"/>
          </p:cNvPicPr>
          <p:nvPr/>
        </p:nvPicPr>
        <p:blipFill>
          <a:blip r:embed="rId7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5029200" y="4343400"/>
            <a:ext cx="17843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5472113" y="6583363"/>
            <a:ext cx="36718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基於</a:t>
            </a:r>
            <a:r>
              <a:rPr kumimoji="1" lang="en-US" altLang="zh-TW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Quickhull</a:t>
            </a:r>
            <a:r>
              <a: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的多目標色彩模型設計</a:t>
            </a:r>
          </a:p>
        </p:txBody>
      </p:sp>
      <p:pic>
        <p:nvPicPr>
          <p:cNvPr id="26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31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33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 Box 26"/>
          <p:cNvSpPr txBox="1">
            <a:spLocks noChangeArrowheads="1"/>
          </p:cNvSpPr>
          <p:nvPr userDrawn="1"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I.C. LAB / Dept. of E. E., Tamkang University </a:t>
            </a:r>
          </a:p>
        </p:txBody>
      </p:sp>
      <p:sp>
        <p:nvSpPr>
          <p:cNvPr id="35" name="Text Box 26"/>
          <p:cNvSpPr txBox="1">
            <a:spLocks noChangeArrowheads="1"/>
          </p:cNvSpPr>
          <p:nvPr userDrawn="1"/>
        </p:nvSpPr>
        <p:spPr bwMode="auto">
          <a:xfrm>
            <a:off x="5395913" y="6574488"/>
            <a:ext cx="367188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機械手臂設計實務</a:t>
            </a:r>
          </a:p>
        </p:txBody>
      </p:sp>
      <p:pic>
        <p:nvPicPr>
          <p:cNvPr id="38" name="圖片 30" descr="TKUICLAB02.bmp"/>
          <p:cNvPicPr>
            <a:picLocks noChangeAspect="1"/>
          </p:cNvPicPr>
          <p:nvPr userDrawn="1"/>
        </p:nvPicPr>
        <p:blipFill>
          <a:blip r:embed="rId8" cstate="print">
            <a:lum bright="40000" contrast="-20000"/>
          </a:blip>
          <a:srcRect/>
          <a:stretch>
            <a:fillRect/>
          </a:stretch>
        </p:blipFill>
        <p:spPr bwMode="auto">
          <a:xfrm>
            <a:off x="609507" y="152400"/>
            <a:ext cx="239346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76526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02638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14893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3053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0100" y="1219200"/>
            <a:ext cx="43053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07057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64930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4258568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45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88127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243378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0352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英文對照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D31D18-EF55-495C-A174-2862873CB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/>
              <a:t>/32</a:t>
            </a:r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400F5C8-8A84-41BC-B9A3-420D5BFC746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0"/>
            <a:ext cx="3687503" cy="52322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none" lIns="91440" tIns="45720" rIns="36000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sz="2800"/>
              <a:t>關鍵字</a:t>
            </a:r>
            <a:r>
              <a:rPr lang="zh-TW" altLang="en-US" kern="0"/>
              <a:t>中英文對照表</a:t>
            </a:r>
          </a:p>
        </p:txBody>
      </p:sp>
      <p:sp>
        <p:nvSpPr>
          <p:cNvPr id="10" name="表格版面配置區 9">
            <a:extLst>
              <a:ext uri="{FF2B5EF4-FFF2-40B4-BE49-F238E27FC236}">
                <a16:creationId xmlns:a16="http://schemas.microsoft.com/office/drawing/2014/main" id="{F783D700-D90D-46EE-B2DD-D943E4734FD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52400" y="609600"/>
            <a:ext cx="8305800" cy="609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3519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24650" y="115888"/>
            <a:ext cx="2190750" cy="64309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" y="115888"/>
            <a:ext cx="6419850" cy="64309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01211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713787" cy="863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52400" y="1219200"/>
            <a:ext cx="8763000" cy="5327650"/>
          </a:xfrm>
        </p:spPr>
        <p:txBody>
          <a:bodyPr/>
          <a:lstStyle/>
          <a:p>
            <a:pPr lvl="0"/>
            <a:r>
              <a:rPr lang="zh-TW" altLang="en-US" noProof="0"/>
              <a:t>按一下圖示以新增表格</a:t>
            </a:r>
          </a:p>
        </p:txBody>
      </p:sp>
    </p:spTree>
    <p:extLst>
      <p:ext uri="{BB962C8B-B14F-4D97-AF65-F5344CB8AC3E}">
        <p14:creationId xmlns:p14="http://schemas.microsoft.com/office/powerpoint/2010/main" val="254576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符號對照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D31D18-EF55-495C-A174-2862873CB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/>
              <a:t>/5</a:t>
            </a:r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400F5C8-8A84-41BC-B9A3-420D5BFC746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0"/>
            <a:ext cx="2251212" cy="52322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none" lIns="91440" tIns="45720" rIns="36000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符號對照表</a:t>
            </a:r>
          </a:p>
        </p:txBody>
      </p:sp>
      <p:sp>
        <p:nvSpPr>
          <p:cNvPr id="10" name="表格版面配置區 9">
            <a:extLst>
              <a:ext uri="{FF2B5EF4-FFF2-40B4-BE49-F238E27FC236}">
                <a16:creationId xmlns:a16="http://schemas.microsoft.com/office/drawing/2014/main" id="{F783D700-D90D-46EE-B2DD-D943E4734FD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52400" y="609600"/>
            <a:ext cx="8305800" cy="609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62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0087" y="279400"/>
            <a:ext cx="3059113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88" y="1701800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5"/>
            <a:ext cx="6913562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12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I.C. LAB / Dept. of E. E., Tamkang University </a:t>
            </a:r>
          </a:p>
        </p:txBody>
      </p:sp>
      <p:sp>
        <p:nvSpPr>
          <p:cNvPr id="13210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125538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3210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924175"/>
            <a:ext cx="6400800" cy="3019425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 sz="2000"/>
            </a:lvl2pPr>
            <a:lvl3pPr marL="914400" lvl="2" indent="0">
              <a:defRPr/>
            </a:lvl3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  <p:sp>
        <p:nvSpPr>
          <p:cNvPr id="21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505200" y="62642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新細明體" pitchFamily="18" charset="-12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22" name="圖片 6" descr="home4.bmp"/>
          <p:cNvPicPr>
            <a:picLocks noChangeAspect="1"/>
          </p:cNvPicPr>
          <p:nvPr/>
        </p:nvPicPr>
        <p:blipFill>
          <a:blip r:embed="rId5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6934200" y="3352800"/>
            <a:ext cx="1922463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圖片 7" descr="hum7_1.bmp"/>
          <p:cNvPicPr>
            <a:picLocks noChangeAspect="1"/>
          </p:cNvPicPr>
          <p:nvPr/>
        </p:nvPicPr>
        <p:blipFill>
          <a:blip r:embed="rId6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2667000" y="3886200"/>
            <a:ext cx="24003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MSLmark"/>
          <p:cNvPicPr>
            <a:picLocks noChangeAspect="1" noChangeArrowheads="1"/>
          </p:cNvPicPr>
          <p:nvPr/>
        </p:nvPicPr>
        <p:blipFill>
          <a:blip r:embed="rId7" cstate="print">
            <a:lum bright="90000" contrast="-40000"/>
          </a:blip>
          <a:srcRect/>
          <a:stretch>
            <a:fillRect/>
          </a:stretch>
        </p:blipFill>
        <p:spPr bwMode="auto">
          <a:xfrm>
            <a:off x="5029200" y="4343400"/>
            <a:ext cx="17843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5472113" y="6583363"/>
            <a:ext cx="36718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基於</a:t>
            </a:r>
            <a:r>
              <a:rPr kumimoji="1" lang="en-US" altLang="zh-TW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Quickhull</a:t>
            </a:r>
            <a:r>
              <a: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的多目標色彩模型設計</a:t>
            </a:r>
          </a:p>
        </p:txBody>
      </p:sp>
      <p:pic>
        <p:nvPicPr>
          <p:cNvPr id="26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31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26"/>
          <p:cNvSpPr txBox="1">
            <a:spLocks noChangeArrowheads="1"/>
          </p:cNvSpPr>
          <p:nvPr userDrawn="1"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33" name="Picture 2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 Box 26"/>
          <p:cNvSpPr txBox="1">
            <a:spLocks noChangeArrowheads="1"/>
          </p:cNvSpPr>
          <p:nvPr userDrawn="1"/>
        </p:nvSpPr>
        <p:spPr bwMode="auto">
          <a:xfrm>
            <a:off x="179388" y="6573838"/>
            <a:ext cx="36718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I.C. LAB / Dept. of E. E., Tamkang University </a:t>
            </a:r>
          </a:p>
        </p:txBody>
      </p:sp>
      <p:sp>
        <p:nvSpPr>
          <p:cNvPr id="35" name="Text Box 26"/>
          <p:cNvSpPr txBox="1">
            <a:spLocks noChangeArrowheads="1"/>
          </p:cNvSpPr>
          <p:nvPr userDrawn="1"/>
        </p:nvSpPr>
        <p:spPr bwMode="auto">
          <a:xfrm>
            <a:off x="5395913" y="6574488"/>
            <a:ext cx="367188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機械手臂設計實務</a:t>
            </a:r>
          </a:p>
        </p:txBody>
      </p:sp>
      <p:pic>
        <p:nvPicPr>
          <p:cNvPr id="38" name="圖片 30" descr="TKUICLAB02.bmp"/>
          <p:cNvPicPr>
            <a:picLocks noChangeAspect="1"/>
          </p:cNvPicPr>
          <p:nvPr userDrawn="1"/>
        </p:nvPicPr>
        <p:blipFill>
          <a:blip r:embed="rId8" cstate="print">
            <a:lum bright="40000" contrast="-20000"/>
          </a:blip>
          <a:srcRect/>
          <a:stretch>
            <a:fillRect/>
          </a:stretch>
        </p:blipFill>
        <p:spPr bwMode="auto">
          <a:xfrm>
            <a:off x="609507" y="152400"/>
            <a:ext cx="239346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537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5165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5168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3053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0100" y="1219200"/>
            <a:ext cx="43053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5747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609600"/>
            <a:ext cx="8763000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8244000" y="6321312"/>
            <a:ext cx="90000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‹#›</a:t>
            </a:fld>
            <a:r>
              <a:rPr lang="en-US" altLang="zh-TW"/>
              <a:t>/32</a:t>
            </a:r>
            <a:endParaRPr lang="zh-TW" altLang="en-US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4764720" cy="52322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none" lIns="91440" tIns="45720" rIns="36000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17" r:id="rId1"/>
    <p:sldLayoutId id="2147487220" r:id="rId2"/>
    <p:sldLayoutId id="2147487221" r:id="rId3"/>
    <p:sldLayoutId id="2147487222" r:id="rId4"/>
    <p:sldLayoutId id="2147487223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just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just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p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p"/>
        <a:defRPr kumimoji="1" sz="1800">
          <a:solidFill>
            <a:schemeClr val="tx1"/>
          </a:solidFill>
          <a:latin typeface="+mn-lt"/>
          <a:ea typeface="+mn-ea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p"/>
        <a:defRPr kumimoji="1" sz="1800">
          <a:solidFill>
            <a:schemeClr val="tx1"/>
          </a:solidFill>
          <a:latin typeface="+mn-lt"/>
          <a:ea typeface="+mn-ea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5888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763000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0" y="1052513"/>
            <a:ext cx="9144000" cy="0"/>
          </a:xfrm>
          <a:prstGeom prst="line">
            <a:avLst/>
          </a:prstGeom>
          <a:noFill/>
          <a:ln w="889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1032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2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1034" name="Picture 27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388" y="6588046"/>
            <a:ext cx="36718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I.C. LAB / Dept. of E. E., Tamkang University </a:t>
            </a:r>
          </a:p>
        </p:txBody>
      </p:sp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3962400" y="6553200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P-</a:t>
            </a:r>
            <a:fld id="{9DEF8D2E-1048-4707-B495-C1F0B1F21A3D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/49</a:t>
            </a:r>
          </a:p>
        </p:txBody>
      </p:sp>
      <p:sp>
        <p:nvSpPr>
          <p:cNvPr id="17" name="Text Box 26"/>
          <p:cNvSpPr txBox="1">
            <a:spLocks noChangeArrowheads="1"/>
          </p:cNvSpPr>
          <p:nvPr userDrawn="1"/>
        </p:nvSpPr>
        <p:spPr bwMode="auto">
          <a:xfrm>
            <a:off x="5395913" y="6587951"/>
            <a:ext cx="367188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機械手臂設計實務</a:t>
            </a:r>
          </a:p>
        </p:txBody>
      </p:sp>
    </p:spTree>
    <p:extLst>
      <p:ext uri="{BB962C8B-B14F-4D97-AF65-F5344CB8AC3E}">
        <p14:creationId xmlns:p14="http://schemas.microsoft.com/office/powerpoint/2010/main" val="312686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25" r:id="rId1"/>
    <p:sldLayoutId id="2147487226" r:id="rId2"/>
    <p:sldLayoutId id="2147487227" r:id="rId3"/>
    <p:sldLayoutId id="2147487228" r:id="rId4"/>
    <p:sldLayoutId id="2147487229" r:id="rId5"/>
    <p:sldLayoutId id="2147487230" r:id="rId6"/>
    <p:sldLayoutId id="2147487231" r:id="rId7"/>
    <p:sldLayoutId id="2147487232" r:id="rId8"/>
    <p:sldLayoutId id="2147487233" r:id="rId9"/>
    <p:sldLayoutId id="2147487234" r:id="rId10"/>
    <p:sldLayoutId id="2147487235" r:id="rId11"/>
    <p:sldLayoutId id="2147487236" r:id="rId12"/>
  </p:sldLayoutIdLst>
  <p:hf hdr="0" ftr="0" dt="0"/>
  <p:txStyles>
    <p:titleStyle>
      <a:lvl1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5888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763000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0" y="1052513"/>
            <a:ext cx="9144000" cy="0"/>
          </a:xfrm>
          <a:prstGeom prst="line">
            <a:avLst/>
          </a:prstGeom>
          <a:noFill/>
          <a:ln w="889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1032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2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1034" name="Picture 27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388" y="6588046"/>
            <a:ext cx="36718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I.C. LAB / Dept. of E. E., Tamkang University </a:t>
            </a:r>
          </a:p>
        </p:txBody>
      </p:sp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3962400" y="6553200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P-</a:t>
            </a:r>
            <a:fld id="{9DEF8D2E-1048-4707-B495-C1F0B1F21A3D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/49</a:t>
            </a:r>
          </a:p>
        </p:txBody>
      </p:sp>
      <p:sp>
        <p:nvSpPr>
          <p:cNvPr id="17" name="Text Box 26"/>
          <p:cNvSpPr txBox="1">
            <a:spLocks noChangeArrowheads="1"/>
          </p:cNvSpPr>
          <p:nvPr userDrawn="1"/>
        </p:nvSpPr>
        <p:spPr bwMode="auto">
          <a:xfrm>
            <a:off x="5395913" y="6587951"/>
            <a:ext cx="367188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機械手臂設計實務</a:t>
            </a:r>
          </a:p>
        </p:txBody>
      </p:sp>
    </p:spTree>
    <p:extLst>
      <p:ext uri="{BB962C8B-B14F-4D97-AF65-F5344CB8AC3E}">
        <p14:creationId xmlns:p14="http://schemas.microsoft.com/office/powerpoint/2010/main" val="254048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38" r:id="rId1"/>
    <p:sldLayoutId id="2147487239" r:id="rId2"/>
    <p:sldLayoutId id="2147487240" r:id="rId3"/>
    <p:sldLayoutId id="2147487241" r:id="rId4"/>
    <p:sldLayoutId id="2147487242" r:id="rId5"/>
    <p:sldLayoutId id="2147487243" r:id="rId6"/>
    <p:sldLayoutId id="2147487244" r:id="rId7"/>
    <p:sldLayoutId id="2147487245" r:id="rId8"/>
    <p:sldLayoutId id="2147487246" r:id="rId9"/>
    <p:sldLayoutId id="2147487247" r:id="rId10"/>
    <p:sldLayoutId id="2147487248" r:id="rId11"/>
    <p:sldLayoutId id="2147487249" r:id="rId12"/>
  </p:sldLayoutIdLst>
  <p:hf hdr="0" ftr="0" dt="0"/>
  <p:txStyles>
    <p:titleStyle>
      <a:lvl1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5888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763000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0" y="1052513"/>
            <a:ext cx="9144000" cy="0"/>
          </a:xfrm>
          <a:prstGeom prst="line">
            <a:avLst/>
          </a:prstGeom>
          <a:noFill/>
          <a:ln w="889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1032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2" name="Text Box 26"/>
          <p:cNvSpPr txBox="1">
            <a:spLocks noChangeArrowheads="1"/>
          </p:cNvSpPr>
          <p:nvPr/>
        </p:nvSpPr>
        <p:spPr bwMode="auto">
          <a:xfrm>
            <a:off x="179388" y="6557963"/>
            <a:ext cx="367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淡江大學電機工程學系 </a:t>
            </a:r>
            <a:r>
              <a:rPr kumimoji="1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/ </a:t>
            </a: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智慧型控制實驗室</a:t>
            </a: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pic>
        <p:nvPicPr>
          <p:cNvPr id="1034" name="Picture 27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33975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597650"/>
            <a:ext cx="40100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388" y="6588046"/>
            <a:ext cx="36718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I.C. LAB / Dept. of E. E., Tamkang University </a:t>
            </a:r>
          </a:p>
        </p:txBody>
      </p:sp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3962400" y="6553200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P-</a:t>
            </a:r>
            <a:fld id="{9DEF8D2E-1048-4707-B495-C1F0B1F21A3D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/36   </a:t>
            </a:r>
          </a:p>
        </p:txBody>
      </p:sp>
      <p:sp>
        <p:nvSpPr>
          <p:cNvPr id="17" name="Text Box 26"/>
          <p:cNvSpPr txBox="1">
            <a:spLocks noChangeArrowheads="1"/>
          </p:cNvSpPr>
          <p:nvPr userDrawn="1"/>
        </p:nvSpPr>
        <p:spPr bwMode="auto">
          <a:xfrm>
            <a:off x="5395913" y="6587951"/>
            <a:ext cx="367188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rPr>
              <a:t>機械手臂設計實務</a:t>
            </a:r>
          </a:p>
        </p:txBody>
      </p:sp>
    </p:spTree>
    <p:extLst>
      <p:ext uri="{BB962C8B-B14F-4D97-AF65-F5344CB8AC3E}">
        <p14:creationId xmlns:p14="http://schemas.microsoft.com/office/powerpoint/2010/main" val="231698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1" r:id="rId1"/>
    <p:sldLayoutId id="2147487252" r:id="rId2"/>
    <p:sldLayoutId id="2147487253" r:id="rId3"/>
    <p:sldLayoutId id="2147487254" r:id="rId4"/>
    <p:sldLayoutId id="2147487255" r:id="rId5"/>
    <p:sldLayoutId id="2147487256" r:id="rId6"/>
    <p:sldLayoutId id="2147487257" r:id="rId7"/>
    <p:sldLayoutId id="2147487258" r:id="rId8"/>
    <p:sldLayoutId id="2147487259" r:id="rId9"/>
    <p:sldLayoutId id="2147487260" r:id="rId10"/>
    <p:sldLayoutId id="2147487261" r:id="rId11"/>
    <p:sldLayoutId id="2147487262" r:id="rId12"/>
  </p:sldLayoutIdLst>
  <p:hf hdr="0" ftr="0" dt="0"/>
  <p:txStyles>
    <p:titleStyle>
      <a:lvl1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just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just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just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2.wmf"/><Relationship Id="rId3" Type="http://schemas.openxmlformats.org/officeDocument/2006/relationships/image" Target="../media/image37.pn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wmf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16.bin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52.png"/><Relationship Id="rId5" Type="http://schemas.openxmlformats.org/officeDocument/2006/relationships/image" Target="../media/image41.wmf"/><Relationship Id="rId15" Type="http://schemas.openxmlformats.org/officeDocument/2006/relationships/image" Target="../media/image44.wmf"/><Relationship Id="rId10" Type="http://schemas.openxmlformats.org/officeDocument/2006/relationships/image" Target="../media/image51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0.png"/><Relationship Id="rId1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1.wmf"/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23.bin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0.wmf"/><Relationship Id="rId5" Type="http://schemas.openxmlformats.org/officeDocument/2006/relationships/image" Target="../media/image46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3.wmf"/><Relationship Id="rId7" Type="http://schemas.openxmlformats.org/officeDocument/2006/relationships/image" Target="../media/image57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6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oleObject28.bin"/><Relationship Id="rId7" Type="http://schemas.openxmlformats.org/officeDocument/2006/relationships/package" Target="../embeddings/Microsoft_Visio_Drawing_7880CB8C.vsd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63.wmf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0.png"/><Relationship Id="rId7" Type="http://schemas.openxmlformats.org/officeDocument/2006/relationships/package" Target="../embeddings/Microsoft_Visio_Drawing_A693D733.vsdx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1.png"/><Relationship Id="rId1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image" Target="../media/image99.png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72.emf"/><Relationship Id="rId4" Type="http://schemas.openxmlformats.org/officeDocument/2006/relationships/image" Target="../media/image62.wmf"/><Relationship Id="rId9" Type="http://schemas.openxmlformats.org/officeDocument/2006/relationships/package" Target="../embeddings/Microsoft_Visio_Drawing_A693D7331.vsdx"/><Relationship Id="rId1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wmf"/><Relationship Id="rId10" Type="http://schemas.openxmlformats.org/officeDocument/2006/relationships/image" Target="../media/image23.png"/><Relationship Id="rId4" Type="http://schemas.openxmlformats.org/officeDocument/2006/relationships/oleObject" Target="../embeddings/oleObject3.bin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62236" y="4724400"/>
            <a:ext cx="4019551" cy="15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algn="just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just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just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p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just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just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p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p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buNone/>
            </a:pPr>
            <a:r>
              <a:rPr lang="zh-TW" altLang="en-US"/>
              <a:t>報  告  人：簡宇德</a:t>
            </a:r>
            <a:endParaRPr lang="en-US" altLang="zh-TW"/>
          </a:p>
          <a:p>
            <a:pPr>
              <a:buNone/>
            </a:pPr>
            <a:r>
              <a:rPr lang="zh-TW" altLang="en-US"/>
              <a:t>指導老師：翁慶昌 教授</a:t>
            </a:r>
            <a:endParaRPr lang="en-US" altLang="zh-TW"/>
          </a:p>
          <a:p>
            <a:pPr>
              <a:buNone/>
            </a:pPr>
            <a:r>
              <a:rPr lang="zh-TW" altLang="en-US">
                <a:latin typeface="Times New Roman"/>
                <a:ea typeface="標楷體"/>
                <a:cs typeface="Times New Roman"/>
              </a:rPr>
              <a:t>日        期：</a:t>
            </a:r>
            <a:r>
              <a:rPr lang="en-US" altLang="zh-TW">
                <a:latin typeface="Times New Roman"/>
                <a:ea typeface="標楷體"/>
                <a:cs typeface="Times New Roman"/>
              </a:rPr>
              <a:t>2022/11/29</a:t>
            </a:r>
            <a:endParaRPr lang="zh-TW" altLang="en-US"/>
          </a:p>
        </p:txBody>
      </p:sp>
      <p:sp>
        <p:nvSpPr>
          <p:cNvPr id="6147" name="標題 1"/>
          <p:cNvSpPr>
            <a:spLocks noGrp="1"/>
          </p:cNvSpPr>
          <p:nvPr>
            <p:ph type="ctrTitle" sz="quarter"/>
          </p:nvPr>
        </p:nvSpPr>
        <p:spPr>
          <a:xfrm>
            <a:off x="2414418" y="2895600"/>
            <a:ext cx="4315186" cy="646331"/>
          </a:xfrm>
        </p:spPr>
        <p:txBody>
          <a:bodyPr/>
          <a:lstStyle/>
          <a:p>
            <a:r>
              <a:rPr lang="zh-TW" altLang="en-US"/>
              <a:t>空間描述與座標轉換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1112433" y="1640523"/>
            <a:ext cx="691915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36000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機械手臂設計實務 </a:t>
            </a:r>
            <a:r>
              <a:rPr lang="en-US" altLang="zh-TW" kern="0"/>
              <a:t>–</a:t>
            </a:r>
            <a:r>
              <a:rPr lang="zh-TW" altLang="en-US" kern="0"/>
              <a:t> 手臂運動學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/>
                  <a:t>齊次座標平移</a:t>
                </a:r>
                <a:endParaRPr lang="en-US" altLang="zh-TW" sz="2800"/>
              </a:p>
              <a:p>
                <a:pPr lvl="1"/>
                <a:r>
                  <a:rPr lang="zh-TW" altLang="en-US" sz="2400"/>
                  <a:t>由向量       </a:t>
                </a:r>
                <a:r>
                  <a:rPr lang="en-US" altLang="zh-TW" sz="2400"/>
                  <a:t>	 </a:t>
                </a:r>
                <a:r>
                  <a:rPr lang="zh-TW" altLang="en-US" sz="2400"/>
                  <a:t>來描述空間點，         代表</a:t>
                </a:r>
                <a:r>
                  <a:rPr lang="en-US" altLang="zh-TW" sz="2400"/>
                  <a:t>x, y, z</a:t>
                </a:r>
                <a:r>
                  <a:rPr lang="zh-TW" altLang="en-US" sz="2400"/>
                  <a:t>之單位向量</a:t>
                </a:r>
                <a:endParaRPr lang="en-US" altLang="zh-TW" sz="2400"/>
              </a:p>
              <a:p>
                <a:pPr lvl="1"/>
                <a:r>
                  <a:rPr lang="en-US" altLang="zh-TW" sz="2400"/>
                  <a:t> 	        </a:t>
                </a:r>
                <a:r>
                  <a:rPr lang="zh-TW" altLang="en-US" sz="2400"/>
                  <a:t>代表平移轉換</a:t>
                </a:r>
                <a:endParaRPr lang="en-US" altLang="zh-TW" sz="2400"/>
              </a:p>
              <a:p>
                <a:pPr lvl="1"/>
                <a:endParaRPr lang="en-US" altLang="zh-TW" sz="2400"/>
              </a:p>
              <a:p>
                <a:pPr lvl="1"/>
                <a:endParaRPr lang="en-US" altLang="zh-TW" sz="2400"/>
              </a:p>
              <a:p>
                <a:pPr lvl="1"/>
                <a:endParaRPr lang="en-US" altLang="zh-TW" sz="2400"/>
              </a:p>
              <a:p>
                <a:pPr lvl="1"/>
                <a:endParaRPr lang="en-US" altLang="zh-TW" sz="2400"/>
              </a:p>
              <a:p>
                <a:pPr lvl="1"/>
                <a:r>
                  <a:rPr lang="zh-TW" altLang="en-US" sz="2400"/>
                  <a:t>向量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𝑧𝑘</m:t>
                    </m:r>
                  </m:oMath>
                </a14:m>
                <a:r>
                  <a:rPr lang="zh-TW" altLang="en-US" sz="2400"/>
                  <a:t>經向量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𝑎𝑖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𝑏𝑗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𝑐𝑘</m:t>
                    </m:r>
                  </m:oMath>
                </a14:m>
                <a:r>
                  <a:rPr lang="zh-TW" altLang="en-US" sz="2400"/>
                  <a:t>平移轉換後所得到的向量可表示如下</a:t>
                </a:r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2" t="-1335" r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齊次座標轉換 </a:t>
            </a:r>
            <a:r>
              <a:rPr lang="en-US" altLang="zh-TW"/>
              <a:t>(2/3)</a:t>
            </a:r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4267"/>
              </p:ext>
            </p:extLst>
          </p:nvPr>
        </p:nvGraphicFramePr>
        <p:xfrm>
          <a:off x="1143000" y="2168525"/>
          <a:ext cx="290976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440" imgH="990360" progId="Equation.DSMT4">
                  <p:embed/>
                </p:oleObj>
              </mc:Choice>
              <mc:Fallback>
                <p:oleObj name="Equation" r:id="rId4" imgW="2044440" imgH="9903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2168525"/>
                        <a:ext cx="2909765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76838"/>
              </p:ext>
            </p:extLst>
          </p:nvPr>
        </p:nvGraphicFramePr>
        <p:xfrm>
          <a:off x="1143000" y="4724400"/>
          <a:ext cx="4408488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3098520" imgH="990360" progId="Equation.3">
                  <p:embed/>
                </p:oleObj>
              </mc:Choice>
              <mc:Fallback>
                <p:oleObj name="方程式" r:id="rId6" imgW="3098520" imgH="990360" progId="Equation.3">
                  <p:embed/>
                  <p:pic>
                    <p:nvPicPr>
                      <p:cNvPr id="6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0"/>
                        <a:ext cx="4408488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482738"/>
              </p:ext>
            </p:extLst>
          </p:nvPr>
        </p:nvGraphicFramePr>
        <p:xfrm>
          <a:off x="959252" y="1668135"/>
          <a:ext cx="740229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1640" imgH="177480" progId="Equation.DSMT4">
                  <p:embed/>
                </p:oleObj>
              </mc:Choice>
              <mc:Fallback>
                <p:oleObj name="Equation" r:id="rId8" imgW="431640" imgH="177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9252" y="1668135"/>
                        <a:ext cx="740229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344257"/>
              </p:ext>
            </p:extLst>
          </p:nvPr>
        </p:nvGraphicFramePr>
        <p:xfrm>
          <a:off x="1981200" y="1218873"/>
          <a:ext cx="1093694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774360" imgH="215640" progId="Equation.3">
                  <p:embed/>
                </p:oleObj>
              </mc:Choice>
              <mc:Fallback>
                <p:oleObj name="方程式" r:id="rId10" imgW="774360" imgH="215640" progId="Equation.3">
                  <p:embed/>
                  <p:pic>
                    <p:nvPicPr>
                      <p:cNvPr id="11" name="物件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81200" y="1218873"/>
                        <a:ext cx="1093694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938011"/>
              </p:ext>
            </p:extLst>
          </p:nvPr>
        </p:nvGraphicFramePr>
        <p:xfrm>
          <a:off x="5105400" y="1180773"/>
          <a:ext cx="69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419040" imgH="228600" progId="Equation.3">
                  <p:embed/>
                </p:oleObj>
              </mc:Choice>
              <mc:Fallback>
                <p:oleObj name="方程式" r:id="rId12" imgW="419040" imgH="228600" progId="Equation.3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05400" y="1180773"/>
                        <a:ext cx="6985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9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06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範例</a:t>
            </a:r>
            <a:r>
              <a:rPr lang="en-US" altLang="zh-TW" sz="2800"/>
              <a:t>(</a:t>
            </a:r>
            <a:r>
              <a:rPr lang="zh-TW" altLang="en-US" sz="2800"/>
              <a:t>座標平移轉換</a:t>
            </a:r>
            <a:r>
              <a:rPr lang="en-US" altLang="zh-TW" sz="2800"/>
              <a:t>)</a:t>
            </a:r>
          </a:p>
          <a:p>
            <a:pPr lvl="1"/>
            <a:r>
              <a:rPr lang="zh-TW" altLang="en-US" sz="2400"/>
              <a:t>求向量		 被向量	    平移轉換後得到的向量</a:t>
            </a:r>
          </a:p>
          <a:p>
            <a:r>
              <a:rPr lang="zh-TW" altLang="en-US" sz="2800"/>
              <a:t>解：</a:t>
            </a:r>
          </a:p>
          <a:p>
            <a:endParaRPr lang="zh-TW" altLang="en-US"/>
          </a:p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齊次座標轉換 </a:t>
            </a:r>
            <a:r>
              <a:rPr lang="en-US" altLang="zh-TW"/>
              <a:t>(3/3)</a:t>
            </a:r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640591"/>
              </p:ext>
            </p:extLst>
          </p:nvPr>
        </p:nvGraphicFramePr>
        <p:xfrm>
          <a:off x="1905000" y="1219200"/>
          <a:ext cx="112955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799920" imgH="215640" progId="Equation.3">
                  <p:embed/>
                </p:oleObj>
              </mc:Choice>
              <mc:Fallback>
                <p:oleObj name="方程式" r:id="rId2" imgW="799920" imgH="215640" progId="Equation.3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5000" y="1219200"/>
                        <a:ext cx="1129553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177607"/>
              </p:ext>
            </p:extLst>
          </p:nvPr>
        </p:nvGraphicFramePr>
        <p:xfrm>
          <a:off x="3968750" y="1219200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799920" imgH="215640" progId="Equation.3">
                  <p:embed/>
                </p:oleObj>
              </mc:Choice>
              <mc:Fallback>
                <p:oleObj name="方程式" r:id="rId4" imgW="799920" imgH="215640" progId="Equation.3">
                  <p:embed/>
                  <p:pic>
                    <p:nvPicPr>
                      <p:cNvPr id="6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1219200"/>
                        <a:ext cx="1130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779656"/>
              </p:ext>
            </p:extLst>
          </p:nvPr>
        </p:nvGraphicFramePr>
        <p:xfrm>
          <a:off x="896938" y="2247900"/>
          <a:ext cx="4589462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25600" imgH="990360" progId="Equation.DSMT4">
                  <p:embed/>
                </p:oleObj>
              </mc:Choice>
              <mc:Fallback>
                <p:oleObj name="Equation" r:id="rId6" imgW="3225600" imgH="990360" progId="Equation.DSMT4">
                  <p:embed/>
                  <p:pic>
                    <p:nvPicPr>
                      <p:cNvPr id="7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2247900"/>
                        <a:ext cx="4589462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439462"/>
              </p:ext>
            </p:extLst>
          </p:nvPr>
        </p:nvGraphicFramePr>
        <p:xfrm>
          <a:off x="911225" y="4152900"/>
          <a:ext cx="3160713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2222280" imgH="990360" progId="Equation.3">
                  <p:embed/>
                </p:oleObj>
              </mc:Choice>
              <mc:Fallback>
                <p:oleObj name="方程式" r:id="rId8" imgW="2222280" imgH="990360" progId="Equation.3">
                  <p:embed/>
                  <p:pic>
                    <p:nvPicPr>
                      <p:cNvPr id="8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4152900"/>
                        <a:ext cx="3160713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10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469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170576" y="594404"/>
                <a:ext cx="8763000" cy="5937250"/>
              </a:xfrm>
            </p:spPr>
            <p:txBody>
              <a:bodyPr/>
              <a:lstStyle/>
              <a:p>
                <a:pPr lvl="0" eaLnBrk="1" hangingPunct="1"/>
                <a:r>
                  <a:rPr lang="zh-TW" altLang="en-US" sz="2800">
                    <a:solidFill>
                      <a:srgbClr val="000000"/>
                    </a:solidFill>
                  </a:rPr>
                  <a:t>平面中旋轉</a:t>
                </a:r>
                <a:endParaRPr lang="en-US" altLang="zh-TW" sz="2800">
                  <a:solidFill>
                    <a:srgbClr val="000000"/>
                  </a:solidFill>
                </a:endParaRPr>
              </a:p>
              <a:p>
                <a:pPr lvl="1" eaLnBrk="1" hangingPunct="1"/>
                <a:r>
                  <a:rPr lang="zh-TW" altLang="en-US" sz="2400">
                    <a:solidFill>
                      <a:srgbClr val="000000"/>
                    </a:solidFill>
                  </a:rPr>
                  <a:t>假設在平面上有一點 </a:t>
                </a:r>
                <a:r>
                  <a:rPr lang="en-US" altLang="zh-TW" sz="2400">
                    <a:solidFill>
                      <a:srgbClr val="000000"/>
                    </a:solidFill>
                  </a:rPr>
                  <a:t>A(x, y)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，則以原點為中心，逆時針方向旋轉 </a:t>
                </a:r>
                <a:r>
                  <a:rPr lang="en-US" altLang="zh-TW" sz="2400">
                    <a:solidFill>
                      <a:srgbClr val="000000"/>
                    </a:solidFill>
                  </a:rPr>
                  <a:t>θ 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後，其座標 </a:t>
                </a:r>
                <a:r>
                  <a:rPr lang="en-US" altLang="zh-TW" sz="2400">
                    <a:solidFill>
                      <a:srgbClr val="000000"/>
                    </a:solidFill>
                  </a:rPr>
                  <a:t>B(x', y') 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與 原座標點 </a:t>
                </a:r>
                <a:r>
                  <a:rPr lang="en-US" altLang="zh-TW" sz="2400">
                    <a:solidFill>
                      <a:srgbClr val="000000"/>
                    </a:solidFill>
                  </a:rPr>
                  <a:t>A(x, y) 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的關係</a:t>
                </a:r>
                <a:endParaRPr lang="en-US" altLang="zh-TW" sz="2400">
                  <a:solidFill>
                    <a:srgbClr val="000000"/>
                  </a:solidFill>
                </a:endParaRPr>
              </a:p>
              <a:p>
                <a:pPr lvl="2" eaLnBrk="1" hangingPunct="1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TW" sz="2000">
                  <a:solidFill>
                    <a:srgbClr val="000000"/>
                  </a:solidFill>
                </a:endParaRPr>
              </a:p>
              <a:p>
                <a:pPr lvl="2" eaLnBrk="1" hangingPunct="1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TW" sz="2000">
                  <a:solidFill>
                    <a:srgbClr val="000000"/>
                  </a:solidFill>
                </a:endParaRPr>
              </a:p>
              <a:p>
                <a:pPr lvl="1" eaLnBrk="1" hangingPunct="1"/>
                <a:r>
                  <a:rPr lang="zh-TW" altLang="en-US" sz="2400">
                    <a:solidFill>
                      <a:srgbClr val="000000"/>
                    </a:solidFill>
                  </a:rPr>
                  <a:t>展開上述關係式可得</a:t>
                </a:r>
                <a:endParaRPr lang="en-US" altLang="zh-TW" sz="2400">
                  <a:solidFill>
                    <a:srgbClr val="000000"/>
                  </a:solidFill>
                </a:endParaRPr>
              </a:p>
              <a:p>
                <a:pPr lvl="2" eaLnBrk="1" hangingPunct="1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func>
                      <m:func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zh-TW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TW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altLang="zh-TW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</m:oMath>
                </a14:m>
                <a:endParaRPr lang="en-US" altLang="zh-TW" sz="2000">
                  <a:solidFill>
                    <a:srgbClr val="000000"/>
                  </a:solidFill>
                </a:endParaRPr>
              </a:p>
              <a:p>
                <a:pPr lvl="2" eaLnBrk="1" hangingPunct="1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TW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TW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TW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altLang="zh-TW" sz="2000">
                  <a:solidFill>
                    <a:srgbClr val="000000"/>
                  </a:solidFill>
                </a:endParaRPr>
              </a:p>
              <a:p>
                <a:pPr lvl="1" eaLnBrk="1" hangingPunct="1"/>
                <a:r>
                  <a:rPr lang="zh-TW" altLang="en-US" sz="2400">
                    <a:solidFill>
                      <a:srgbClr val="000000"/>
                    </a:solidFill>
                  </a:rPr>
                  <a:t>結合上式可得</a:t>
                </a:r>
                <a:endParaRPr lang="en-US" altLang="zh-TW" sz="2400">
                  <a:solidFill>
                    <a:srgbClr val="000000"/>
                  </a:solidFill>
                </a:endParaRPr>
              </a:p>
              <a:p>
                <a:pPr lvl="2" eaLnBrk="1" hangingPunct="1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brk m:alnAt="7"/>
                                    </m:r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𝒐𝒔</m:t>
                                  </m:r>
                                </m:fName>
                                <m:e>
                                  <m:r>
                                    <a:rPr lang="zh-TW" alt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𝒔𝒊𝒏</m:t>
                                  </m:r>
                                </m:fName>
                                <m:e>
                                  <m:r>
                                    <a:rPr lang="zh-TW" alt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𝒔𝒊𝒏</m:t>
                                  </m:r>
                                </m:fName>
                                <m:e>
                                  <m:r>
                                    <a:rPr lang="zh-TW" alt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𝒄𝒐𝒔</m:t>
                                  </m:r>
                                </m:fName>
                                <m:e>
                                  <m:r>
                                    <a:rPr lang="zh-TW" alt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b="1">
                  <a:solidFill>
                    <a:srgbClr val="000000"/>
                  </a:solidFill>
                </a:endParaRPr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576" y="594404"/>
                <a:ext cx="8763000" cy="5937250"/>
              </a:xfrm>
              <a:blipFill>
                <a:blip r:embed="rId2"/>
                <a:stretch>
                  <a:fillRect l="-1253" t="-1439" r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8176" y="-15196"/>
            <a:ext cx="3398962" cy="523220"/>
          </a:xfrm>
        </p:spPr>
        <p:txBody>
          <a:bodyPr/>
          <a:lstStyle/>
          <a:p>
            <a:r>
              <a:rPr lang="zh-TW" altLang="en-US"/>
              <a:t>齊次旋轉矩陣 </a:t>
            </a:r>
            <a:r>
              <a:rPr lang="en-US" altLang="zh-TW"/>
              <a:t>(1/3)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761" y="4137704"/>
            <a:ext cx="2578491" cy="2019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176" y="5318804"/>
            <a:ext cx="2010585" cy="83820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8262176" y="6306116"/>
            <a:ext cx="900000" cy="540000"/>
          </a:xfrm>
        </p:spPr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11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2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空間中旋轉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齊次旋轉矩陣 </a:t>
            </a:r>
            <a:r>
              <a:rPr lang="en-US" altLang="zh-TW"/>
              <a:t>(2/3)</a:t>
            </a:r>
            <a:endParaRPr lang="zh-TW" altLang="en-US">
              <a:cs typeface="Times New Roman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46471"/>
              </p:ext>
            </p:extLst>
          </p:nvPr>
        </p:nvGraphicFramePr>
        <p:xfrm>
          <a:off x="679938" y="2516188"/>
          <a:ext cx="23145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625400" imgH="990360" progId="Equation.3">
                  <p:embed/>
                </p:oleObj>
              </mc:Choice>
              <mc:Fallback>
                <p:oleObj name="方程式" r:id="rId2" imgW="1625400" imgH="990360" progId="Equation.3">
                  <p:embed/>
                  <p:pic>
                    <p:nvPicPr>
                      <p:cNvPr id="5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38" y="2516188"/>
                        <a:ext cx="231457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93352"/>
              </p:ext>
            </p:extLst>
          </p:nvPr>
        </p:nvGraphicFramePr>
        <p:xfrm>
          <a:off x="3429000" y="2514600"/>
          <a:ext cx="2316162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990360" progId="Equation.DSMT4">
                  <p:embed/>
                </p:oleObj>
              </mc:Choice>
              <mc:Fallback>
                <p:oleObj name="Equation" r:id="rId4" imgW="1625400" imgH="990360" progId="Equation.DSMT4">
                  <p:embed/>
                  <p:pic>
                    <p:nvPicPr>
                      <p:cNvPr id="6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514600"/>
                        <a:ext cx="2316162" cy="141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704040"/>
              </p:ext>
            </p:extLst>
          </p:nvPr>
        </p:nvGraphicFramePr>
        <p:xfrm>
          <a:off x="6167438" y="2516188"/>
          <a:ext cx="2443162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714320" imgH="990360" progId="Equation.3">
                  <p:embed/>
                </p:oleObj>
              </mc:Choice>
              <mc:Fallback>
                <p:oleObj name="方程式" r:id="rId6" imgW="1714320" imgH="990360" progId="Equation.3">
                  <p:embed/>
                  <p:pic>
                    <p:nvPicPr>
                      <p:cNvPr id="7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2516188"/>
                        <a:ext cx="2443162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375518" y="4038600"/>
                <a:ext cx="1367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solidFill>
                      <a:srgbClr val="FF0000"/>
                    </a:solidFill>
                    <a:latin typeface="+mn-ea"/>
                    <a:ea typeface="+mn-ea"/>
                  </a:rPr>
                  <a:t>對</a:t>
                </a:r>
                <a:r>
                  <a:rPr lang="en-US" altLang="zh-TW" b="1">
                    <a:solidFill>
                      <a:srgbClr val="FF0000"/>
                    </a:solidFill>
                    <a:latin typeface="+mn-ea"/>
                    <a:ea typeface="+mn-ea"/>
                  </a:rPr>
                  <a:t>x</a:t>
                </a:r>
                <a:r>
                  <a:rPr lang="zh-TW" altLang="en-US" b="1">
                    <a:solidFill>
                      <a:srgbClr val="FF0000"/>
                    </a:solidFill>
                    <a:latin typeface="+mn-ea"/>
                    <a:ea typeface="+mn-ea"/>
                  </a:rPr>
                  <a:t>軸旋轉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endParaRPr lang="zh-TW" altLang="en-US" b="1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518" y="4038600"/>
                <a:ext cx="1367682" cy="369332"/>
              </a:xfrm>
              <a:prstGeom prst="rect">
                <a:avLst/>
              </a:prstGeom>
              <a:blipFill>
                <a:blip r:embed="rId9"/>
                <a:stretch>
                  <a:fillRect l="-4018" t="-15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118718" y="3962400"/>
                <a:ext cx="1367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solidFill>
                      <a:srgbClr val="FF0000"/>
                    </a:solidFill>
                    <a:latin typeface="+mn-ea"/>
                    <a:ea typeface="+mn-ea"/>
                  </a:rPr>
                  <a:t>對</a:t>
                </a:r>
                <a:r>
                  <a:rPr lang="en-US" altLang="zh-TW" b="1">
                    <a:solidFill>
                      <a:srgbClr val="FF0000"/>
                    </a:solidFill>
                    <a:latin typeface="+mn-ea"/>
                    <a:ea typeface="+mn-ea"/>
                  </a:rPr>
                  <a:t>y</a:t>
                </a:r>
                <a:r>
                  <a:rPr lang="zh-TW" altLang="en-US" b="1">
                    <a:solidFill>
                      <a:srgbClr val="FF0000"/>
                    </a:solidFill>
                    <a:latin typeface="+mn-ea"/>
                    <a:ea typeface="+mn-ea"/>
                  </a:rPr>
                  <a:t>軸旋轉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endParaRPr lang="zh-TW" altLang="en-US" b="1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718" y="3962400"/>
                <a:ext cx="1367682" cy="369332"/>
              </a:xfrm>
              <a:prstGeom prst="rect">
                <a:avLst/>
              </a:prstGeom>
              <a:blipFill>
                <a:blip r:embed="rId10"/>
                <a:stretch>
                  <a:fillRect l="-4018" t="-1311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4318" y="3974068"/>
                <a:ext cx="1367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solidFill>
                      <a:srgbClr val="FF0000"/>
                    </a:solidFill>
                    <a:latin typeface="+mn-ea"/>
                    <a:ea typeface="+mn-ea"/>
                  </a:rPr>
                  <a:t>對</a:t>
                </a:r>
                <a:r>
                  <a:rPr lang="en-US" altLang="zh-TW" b="1">
                    <a:solidFill>
                      <a:srgbClr val="FF0000"/>
                    </a:solidFill>
                    <a:latin typeface="+mn-ea"/>
                    <a:ea typeface="+mn-ea"/>
                  </a:rPr>
                  <a:t>z</a:t>
                </a:r>
                <a:r>
                  <a:rPr lang="zh-TW" altLang="en-US" b="1">
                    <a:solidFill>
                      <a:srgbClr val="FF0000"/>
                    </a:solidFill>
                    <a:latin typeface="+mn-ea"/>
                    <a:ea typeface="+mn-ea"/>
                  </a:rPr>
                  <a:t>軸旋轉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endParaRPr lang="zh-TW" altLang="en-US" b="1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18" y="3974068"/>
                <a:ext cx="1367682" cy="369332"/>
              </a:xfrm>
              <a:prstGeom prst="rect">
                <a:avLst/>
              </a:prstGeom>
              <a:blipFill>
                <a:blip r:embed="rId11"/>
                <a:stretch>
                  <a:fillRect l="-4018" t="-1475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436242"/>
              </p:ext>
            </p:extLst>
          </p:nvPr>
        </p:nvGraphicFramePr>
        <p:xfrm>
          <a:off x="7380476" y="609600"/>
          <a:ext cx="1230124" cy="424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520474" imgH="190417" progId="Equation.3">
                  <p:embed/>
                </p:oleObj>
              </mc:Choice>
              <mc:Fallback>
                <p:oleObj name="方程式" r:id="rId12" imgW="520474" imgH="190417" progId="Equation.3">
                  <p:embed/>
                  <p:pic>
                    <p:nvPicPr>
                      <p:cNvPr id="11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476" y="609600"/>
                        <a:ext cx="1230124" cy="424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671009"/>
              </p:ext>
            </p:extLst>
          </p:nvPr>
        </p:nvGraphicFramePr>
        <p:xfrm>
          <a:off x="7417366" y="1066376"/>
          <a:ext cx="1192579" cy="31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545626" imgH="152268" progId="Equation.3">
                  <p:embed/>
                </p:oleObj>
              </mc:Choice>
              <mc:Fallback>
                <p:oleObj name="方程式" r:id="rId14" imgW="545626" imgH="152268" progId="Equation.3">
                  <p:embed/>
                  <p:pic>
                    <p:nvPicPr>
                      <p:cNvPr id="12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7366" y="1066376"/>
                        <a:ext cx="1192579" cy="318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12</a:t>
            </a:fld>
            <a:r>
              <a:rPr lang="en-US" altLang="zh-TW"/>
              <a:t>/32</a:t>
            </a:r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309E6E-3268-4E55-A67A-E56E963EC9A7}"/>
              </a:ext>
            </a:extLst>
          </p:cNvPr>
          <p:cNvSpPr/>
          <p:nvPr/>
        </p:nvSpPr>
        <p:spPr>
          <a:xfrm>
            <a:off x="1182870" y="2454129"/>
            <a:ext cx="1331729" cy="419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259488-4FC8-439D-9C57-F7C04D3C0EEB}"/>
              </a:ext>
            </a:extLst>
          </p:cNvPr>
          <p:cNvSpPr/>
          <p:nvPr/>
        </p:nvSpPr>
        <p:spPr>
          <a:xfrm>
            <a:off x="3918638" y="2825385"/>
            <a:ext cx="1415361" cy="387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72320A-8826-4DD5-B0CA-477A75EBB062}"/>
              </a:ext>
            </a:extLst>
          </p:cNvPr>
          <p:cNvSpPr/>
          <p:nvPr/>
        </p:nvSpPr>
        <p:spPr>
          <a:xfrm>
            <a:off x="6777604" y="3200400"/>
            <a:ext cx="1466396" cy="354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601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範例：求向量</a:t>
            </a:r>
            <a:r>
              <a:rPr lang="en-US" altLang="zh-TW" sz="2800"/>
              <a:t>	</a:t>
            </a:r>
            <a:r>
              <a:rPr lang="zh-TW" altLang="en-US" sz="2800"/>
              <a:t>             繞</a:t>
            </a:r>
            <a:r>
              <a:rPr lang="en-US" altLang="zh-TW" sz="2800"/>
              <a:t>z</a:t>
            </a:r>
            <a:r>
              <a:rPr lang="zh-TW" altLang="en-US" sz="2800"/>
              <a:t>軸旋轉</a:t>
            </a:r>
            <a:r>
              <a:rPr lang="en-US" altLang="zh-TW" sz="2800"/>
              <a:t>90</a:t>
            </a:r>
            <a:r>
              <a:rPr lang="zh-TW" altLang="en-US" sz="2800"/>
              <a:t>度後的向量</a:t>
            </a:r>
            <a:r>
              <a:rPr lang="en-US" altLang="zh-TW" sz="2800"/>
              <a:t>w</a:t>
            </a:r>
          </a:p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齊次旋轉矩陣 </a:t>
            </a:r>
            <a:r>
              <a:rPr lang="en-US" altLang="zh-TW"/>
              <a:t>(3/3)</a:t>
            </a:r>
            <a:endParaRPr lang="zh-TW" altLang="en-US">
              <a:cs typeface="Times New Roman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933771"/>
              </p:ext>
            </p:extLst>
          </p:nvPr>
        </p:nvGraphicFramePr>
        <p:xfrm>
          <a:off x="2743200" y="743744"/>
          <a:ext cx="143470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215640" progId="Equation.DSMT4">
                  <p:embed/>
                </p:oleObj>
              </mc:Choice>
              <mc:Fallback>
                <p:oleObj name="Equation" r:id="rId2" imgW="812520" imgH="215640" progId="Equation.DSMT4">
                  <p:embed/>
                  <p:pic>
                    <p:nvPicPr>
                      <p:cNvPr id="5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743744"/>
                        <a:ext cx="143470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414547"/>
              </p:ext>
            </p:extLst>
          </p:nvPr>
        </p:nvGraphicFramePr>
        <p:xfrm>
          <a:off x="530350" y="1287463"/>
          <a:ext cx="3638534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993680" imgH="253800" progId="Equation.3">
                  <p:embed/>
                </p:oleObj>
              </mc:Choice>
              <mc:Fallback>
                <p:oleObj name="方程式" r:id="rId4" imgW="1993680" imgH="253800" progId="Equation.3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350" y="1287463"/>
                        <a:ext cx="3638534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810243"/>
              </p:ext>
            </p:extLst>
          </p:nvPr>
        </p:nvGraphicFramePr>
        <p:xfrm>
          <a:off x="457200" y="2246312"/>
          <a:ext cx="4202388" cy="171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425680" imgH="990360" progId="Equation.3">
                  <p:embed/>
                </p:oleObj>
              </mc:Choice>
              <mc:Fallback>
                <p:oleObj name="方程式" r:id="rId6" imgW="2425680" imgH="990360" progId="Equation.3">
                  <p:embed/>
                  <p:pic>
                    <p:nvPicPr>
                      <p:cNvPr id="7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46312"/>
                        <a:ext cx="4202388" cy="171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846329"/>
              </p:ext>
            </p:extLst>
          </p:nvPr>
        </p:nvGraphicFramePr>
        <p:xfrm>
          <a:off x="4441580" y="2210790"/>
          <a:ext cx="3864220" cy="1751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240" imgH="914400" progId="Equation.DSMT4">
                  <p:embed/>
                </p:oleObj>
              </mc:Choice>
              <mc:Fallback>
                <p:oleObj name="Equation" r:id="rId8" imgW="2019240" imgH="914400" progId="Equation.DSMT4">
                  <p:embed/>
                  <p:pic>
                    <p:nvPicPr>
                      <p:cNvPr id="8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1580" y="2210790"/>
                        <a:ext cx="3864220" cy="17516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058698"/>
              </p:ext>
            </p:extLst>
          </p:nvPr>
        </p:nvGraphicFramePr>
        <p:xfrm>
          <a:off x="3200400" y="4876800"/>
          <a:ext cx="1817382" cy="1106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625400" imgH="990360" progId="Equation.3">
                  <p:embed/>
                </p:oleObj>
              </mc:Choice>
              <mc:Fallback>
                <p:oleObj name="方程式" r:id="rId10" imgW="1625400" imgH="990360" progId="Equation.3">
                  <p:embed/>
                  <p:pic>
                    <p:nvPicPr>
                      <p:cNvPr id="9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876800"/>
                        <a:ext cx="1817382" cy="1106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337539"/>
              </p:ext>
            </p:extLst>
          </p:nvPr>
        </p:nvGraphicFramePr>
        <p:xfrm>
          <a:off x="5105400" y="4891217"/>
          <a:ext cx="1818627" cy="1108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1625400" imgH="990360" progId="Equation.3">
                  <p:embed/>
                </p:oleObj>
              </mc:Choice>
              <mc:Fallback>
                <p:oleObj name="方程式" r:id="rId12" imgW="1625400" imgH="990360" progId="Equation.3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891217"/>
                        <a:ext cx="1818627" cy="11081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27522"/>
              </p:ext>
            </p:extLst>
          </p:nvPr>
        </p:nvGraphicFramePr>
        <p:xfrm>
          <a:off x="6987951" y="4909039"/>
          <a:ext cx="1918347" cy="1106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1714320" imgH="990360" progId="Equation.3">
                  <p:embed/>
                </p:oleObj>
              </mc:Choice>
              <mc:Fallback>
                <p:oleObj name="方程式" r:id="rId14" imgW="1714320" imgH="990360" progId="Equation.3">
                  <p:embed/>
                  <p:pic>
                    <p:nvPicPr>
                      <p:cNvPr id="11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7951" y="4909039"/>
                        <a:ext cx="1918347" cy="1106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投影片編號版面配置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13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31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將</a:t>
            </a:r>
            <a:r>
              <a:rPr lang="en-US" altLang="zh-TW" sz="2800"/>
              <a:t>D-H</a:t>
            </a:r>
            <a:r>
              <a:rPr lang="zh-TW" altLang="en-US" sz="2800"/>
              <a:t>參數表代入齊次轉換矩陣，</a:t>
            </a:r>
            <a:endParaRPr lang="en-US" altLang="zh-TW" sz="2800"/>
          </a:p>
          <a:p>
            <a:pPr marL="0" indent="0">
              <a:buNone/>
            </a:pPr>
            <a:r>
              <a:rPr lang="zh-TW" altLang="en-US" sz="2800"/>
              <a:t>     得出末端點位置及姿態矩陣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齊次轉換矩陣 </a:t>
            </a:r>
            <a:r>
              <a:rPr lang="en-US" altLang="zh-TW"/>
              <a:t>(1/6)</a:t>
            </a:r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424629"/>
              </p:ext>
            </p:extLst>
          </p:nvPr>
        </p:nvGraphicFramePr>
        <p:xfrm>
          <a:off x="7467600" y="762000"/>
          <a:ext cx="1138762" cy="392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520474" imgH="190417" progId="Equation.3">
                  <p:embed/>
                </p:oleObj>
              </mc:Choice>
              <mc:Fallback>
                <p:oleObj name="方程式" r:id="rId2" imgW="520474" imgH="190417" progId="Equation.3">
                  <p:embed/>
                  <p:pic>
                    <p:nvPicPr>
                      <p:cNvPr id="5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762000"/>
                        <a:ext cx="1138762" cy="392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028388"/>
              </p:ext>
            </p:extLst>
          </p:nvPr>
        </p:nvGraphicFramePr>
        <p:xfrm>
          <a:off x="7501701" y="1240710"/>
          <a:ext cx="1104006" cy="294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545626" imgH="152268" progId="Equation.3">
                  <p:embed/>
                </p:oleObj>
              </mc:Choice>
              <mc:Fallback>
                <p:oleObj name="方程式" r:id="rId4" imgW="545626" imgH="152268" progId="Equation.3">
                  <p:embed/>
                  <p:pic>
                    <p:nvPicPr>
                      <p:cNvPr id="6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1701" y="1240710"/>
                        <a:ext cx="1104006" cy="2944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09600" y="1676400"/>
            <a:ext cx="2362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>
                <a:latin typeface="+mn-lt"/>
              </a:rPr>
              <a:t>D-H</a:t>
            </a:r>
            <a:r>
              <a:rPr lang="zh-TW" altLang="en-US" sz="3600">
                <a:latin typeface="+mn-lt"/>
              </a:rPr>
              <a:t> </a:t>
            </a:r>
            <a:r>
              <a:rPr lang="en-US" altLang="zh-TW" sz="3600">
                <a:latin typeface="+mn-lt"/>
              </a:rPr>
              <a:t>Table</a:t>
            </a:r>
            <a:endParaRPr lang="zh-TW" altLang="en-US" sz="3600">
              <a:latin typeface="+mn-lt"/>
            </a:endParaRPr>
          </a:p>
        </p:txBody>
      </p:sp>
      <p:sp>
        <p:nvSpPr>
          <p:cNvPr id="10" name="向右箭號 9"/>
          <p:cNvSpPr/>
          <p:nvPr/>
        </p:nvSpPr>
        <p:spPr>
          <a:xfrm rot="5400000">
            <a:off x="1535297" y="2413081"/>
            <a:ext cx="510804" cy="52025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572001" y="5171182"/>
                <a:ext cx="4419599" cy="76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5171182"/>
                <a:ext cx="4419599" cy="7650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7984697" y="48122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0000FF"/>
                </a:solidFill>
                <a:latin typeface="+mn-ea"/>
                <a:ea typeface="+mn-ea"/>
              </a:rPr>
              <a:t>位置向量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977517" y="48122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  <a:latin typeface="+mn-ea"/>
                <a:ea typeface="+mn-ea"/>
              </a:rPr>
              <a:t>方位</a:t>
            </a:r>
            <a:r>
              <a:rPr lang="zh-TW" altLang="en-US" b="1">
                <a:solidFill>
                  <a:srgbClr val="FF0000"/>
                </a:solidFill>
                <a:latin typeface="+mj-ea"/>
                <a:ea typeface="+mj-ea"/>
              </a:rPr>
              <a:t>矩陣</a:t>
            </a: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14</a:t>
            </a:fld>
            <a:r>
              <a:rPr lang="en-US" altLang="zh-TW"/>
              <a:t>/32</a:t>
            </a:r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543799" y="5188646"/>
            <a:ext cx="381001" cy="450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153400" y="5188646"/>
            <a:ext cx="381000" cy="4501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19101" y="3114559"/>
                <a:ext cx="6134099" cy="322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>
                    <a:solidFill>
                      <a:srgbClr val="0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𝑅𝑜𝑡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𝑇𝑟𝑎𝑛𝑠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𝑇𝑟𝑎𝑛𝑠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𝑅𝑜𝑡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TW" baseline="-25000">
                  <a:solidFill>
                    <a:srgbClr val="000000"/>
                  </a:solidFill>
                  <a:latin typeface="+mj-lt"/>
                </a:endParaRPr>
              </a:p>
              <a:p>
                <a:endParaRPr lang="en-US" altLang="zh-TW" i="1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i="1">
                  <a:latin typeface="+mj-lt"/>
                </a:endParaRPr>
              </a:p>
              <a:p>
                <a:endParaRPr lang="en-US" altLang="zh-TW" i="1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1400">
                  <a:latin typeface="+mj-lt"/>
                </a:endParaRPr>
              </a:p>
              <a:p>
                <a:endParaRPr lang="zh-TW" altLang="en-US" sz="140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1" y="3114559"/>
                <a:ext cx="6134099" cy="3223703"/>
              </a:xfrm>
              <a:prstGeom prst="rect">
                <a:avLst/>
              </a:prstGeom>
              <a:blipFill>
                <a:blip r:embed="rId8"/>
                <a:stretch>
                  <a:fillRect r="-17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830446" y="4972935"/>
            <a:ext cx="2469582" cy="89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352800" y="5031208"/>
            <a:ext cx="543341" cy="8361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4265451" y="5334000"/>
            <a:ext cx="590896" cy="42316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77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eaLnBrk="1" hangingPunct="1"/>
                <a:r>
                  <a:rPr lang="en-US" altLang="zh-TW" sz="28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𝑅𝑜𝑡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TW" sz="2800" baseline="-25000">
                  <a:solidFill>
                    <a:srgbClr val="000000"/>
                  </a:solidFill>
                </a:endParaRPr>
              </a:p>
              <a:p>
                <a:pPr lvl="1" eaLnBrk="1" hangingPunct="1"/>
                <a:r>
                  <a:rPr lang="zh-TW" altLang="en-US" sz="2400">
                    <a:solidFill>
                      <a:srgbClr val="000000"/>
                    </a:solidFill>
                  </a:rPr>
                  <a:t>第</a:t>
                </a:r>
                <a:r>
                  <a:rPr lang="en-US" altLang="zh-TW" sz="2400">
                    <a:solidFill>
                      <a:srgbClr val="000000"/>
                    </a:solidFill>
                  </a:rPr>
                  <a:t>〈i-1〉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個座標系沿著</a:t>
                </a:r>
                <a:r>
                  <a:rPr lang="en-US" altLang="zh-TW" sz="2400" i="1">
                    <a:solidFill>
                      <a:srgbClr val="000000"/>
                    </a:solidFill>
                  </a:rPr>
                  <a:t>X</a:t>
                </a:r>
                <a:r>
                  <a:rPr lang="en-US" altLang="zh-TW" sz="2400" baseline="-25000">
                    <a:solidFill>
                      <a:srgbClr val="000000"/>
                    </a:solidFill>
                  </a:rPr>
                  <a:t>i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軸旋轉角度</a:t>
                </a:r>
                <a:r>
                  <a:rPr lang="en-US" altLang="zh-TW" sz="2400" i="1">
                    <a:solidFill>
                      <a:srgbClr val="000000"/>
                    </a:solidFill>
                  </a:rPr>
                  <a:t>α</a:t>
                </a:r>
                <a:r>
                  <a:rPr lang="en-US" altLang="zh-TW" sz="2400" i="1" kern="100" baseline="-25000" err="1">
                    <a:solidFill>
                      <a:srgbClr val="000000"/>
                    </a:solidFill>
                  </a:rPr>
                  <a:t>i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，使得兩個座標系統重合在一起。其轉換矩陣如下：</a:t>
                </a:r>
                <a:endParaRPr lang="zh-TW" altLang="en-US" sz="240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513" r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齊次轉換矩陣 </a:t>
            </a:r>
            <a:r>
              <a:rPr lang="en-US" altLang="zh-TW"/>
              <a:t>(2/6)</a:t>
            </a:r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r="49037" b="91062"/>
          <a:stretch/>
        </p:blipFill>
        <p:spPr>
          <a:xfrm>
            <a:off x="381000" y="5900232"/>
            <a:ext cx="3994265" cy="421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15</a:t>
            </a:fld>
            <a:r>
              <a:rPr lang="en-US" altLang="zh-TW"/>
              <a:t>/32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802240" y="2362200"/>
                <a:ext cx="5463319" cy="302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80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8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8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8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4800">
                  <a:latin typeface="+mj-lt"/>
                </a:endParaRPr>
              </a:p>
              <a:p>
                <a:endParaRPr lang="zh-TW" altLang="en-US" sz="140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240" y="2362200"/>
                <a:ext cx="5463319" cy="3029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237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eaLnBrk="1" hangingPunct="1"/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𝑇𝑟𝑎𝑛𝑠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TW" sz="2800" baseline="-25000">
                  <a:solidFill>
                    <a:srgbClr val="000000"/>
                  </a:solidFill>
                </a:endParaRPr>
              </a:p>
              <a:p>
                <a:pPr lvl="1" eaLnBrk="1" hangingPunct="1"/>
                <a:r>
                  <a:rPr lang="zh-TW" altLang="en-US" sz="2400">
                    <a:solidFill>
                      <a:srgbClr val="000000"/>
                    </a:solidFill>
                  </a:rPr>
                  <a:t>第</a:t>
                </a:r>
                <a:r>
                  <a:rPr lang="en-US" altLang="zh-TW" sz="2400">
                    <a:solidFill>
                      <a:srgbClr val="000000"/>
                    </a:solidFill>
                  </a:rPr>
                  <a:t>〈i-1〉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個座標系沿著</a:t>
                </a:r>
                <a:r>
                  <a:rPr lang="en-US" altLang="zh-TW" sz="2400" i="1">
                    <a:solidFill>
                      <a:srgbClr val="000000"/>
                    </a:solidFill>
                  </a:rPr>
                  <a:t>X</a:t>
                </a:r>
                <a:r>
                  <a:rPr lang="en-US" altLang="zh-TW" sz="2400" i="1" baseline="-25000">
                    <a:solidFill>
                      <a:srgbClr val="000000"/>
                    </a:solidFill>
                  </a:rPr>
                  <a:t>i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軸位移距離</a:t>
                </a:r>
                <a:r>
                  <a:rPr lang="en-US" altLang="zh-TW" sz="2400" err="1">
                    <a:solidFill>
                      <a:srgbClr val="000000"/>
                    </a:solidFill>
                  </a:rPr>
                  <a:t>a</a:t>
                </a:r>
                <a:r>
                  <a:rPr lang="en-US" altLang="zh-TW" sz="2400" i="1" baseline="-25000" err="1">
                    <a:solidFill>
                      <a:srgbClr val="000000"/>
                    </a:solidFill>
                  </a:rPr>
                  <a:t>i</a:t>
                </a:r>
                <a:r>
                  <a:rPr lang="en-US" altLang="zh-TW" sz="2400" i="1" baseline="-25000">
                    <a:solidFill>
                      <a:srgbClr val="000000"/>
                    </a:solidFill>
                  </a:rPr>
                  <a:t> 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，使得</a:t>
                </a:r>
                <a:r>
                  <a:rPr lang="en-US" altLang="zh-TW" sz="2400" i="1">
                    <a:solidFill>
                      <a:srgbClr val="000000"/>
                    </a:solidFill>
                  </a:rPr>
                  <a:t>O</a:t>
                </a:r>
                <a:r>
                  <a:rPr lang="en-US" altLang="zh-TW" sz="2400" i="1" baseline="-25000">
                    <a:solidFill>
                      <a:srgbClr val="000000"/>
                    </a:solidFill>
                  </a:rPr>
                  <a:t>i-1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軸與</a:t>
                </a:r>
                <a:r>
                  <a:rPr lang="en-US" altLang="zh-TW" sz="2400" i="1">
                    <a:solidFill>
                      <a:srgbClr val="000000"/>
                    </a:solidFill>
                  </a:rPr>
                  <a:t>O</a:t>
                </a:r>
                <a:r>
                  <a:rPr lang="en-US" altLang="zh-TW" sz="2400" i="1" baseline="-25000">
                    <a:solidFill>
                      <a:srgbClr val="000000"/>
                    </a:solidFill>
                  </a:rPr>
                  <a:t>i</a:t>
                </a:r>
                <a:r>
                  <a:rPr lang="zh-TW" altLang="en-US" sz="2400">
                    <a:solidFill>
                      <a:srgbClr val="000000"/>
                    </a:solidFill>
                  </a:rPr>
                  <a:t>軸重合在一起。其轉換矩陣如下：</a:t>
                </a:r>
                <a:endParaRPr lang="zh-TW" altLang="en-US" sz="240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齊次轉換矩陣 </a:t>
            </a:r>
            <a:r>
              <a:rPr lang="en-US" altLang="zh-TW"/>
              <a:t>(3/6)</a:t>
            </a:r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r="49037" b="91062"/>
          <a:stretch/>
        </p:blipFill>
        <p:spPr>
          <a:xfrm>
            <a:off x="381000" y="5900232"/>
            <a:ext cx="3994265" cy="421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16</a:t>
            </a:fld>
            <a:r>
              <a:rPr lang="en-US" altLang="zh-TW"/>
              <a:t>/32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466850" y="2362200"/>
                <a:ext cx="6134099" cy="302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4800">
                  <a:latin typeface="+mj-lt"/>
                </a:endParaRPr>
              </a:p>
              <a:p>
                <a:endParaRPr lang="zh-TW" altLang="en-US" sz="140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2362200"/>
                <a:ext cx="6134099" cy="3029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0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𝑇𝑟𝑎𝑛𝑠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TW" sz="2800" baseline="-25000"/>
              </a:p>
              <a:p>
                <a:pPr lvl="1"/>
                <a:r>
                  <a:rPr lang="zh-TW" altLang="en-US" sz="2400"/>
                  <a:t>第</a:t>
                </a:r>
                <a:r>
                  <a:rPr lang="en-US" altLang="zh-TW" sz="2400"/>
                  <a:t>〈i-1〉</a:t>
                </a:r>
                <a:r>
                  <a:rPr lang="zh-TW" altLang="en-US" sz="2400"/>
                  <a:t>個座標系沿著</a:t>
                </a:r>
                <a:r>
                  <a:rPr lang="en-US" altLang="zh-TW" sz="2400" i="1"/>
                  <a:t>Z</a:t>
                </a:r>
                <a:r>
                  <a:rPr lang="en-US" altLang="zh-TW" sz="2400" i="1" baseline="-25000"/>
                  <a:t>i-1</a:t>
                </a:r>
                <a:r>
                  <a:rPr lang="zh-TW" altLang="en-US" sz="2400"/>
                  <a:t>軸位移距離</a:t>
                </a:r>
                <a:r>
                  <a:rPr lang="en-US" altLang="zh-TW" sz="2400" i="1"/>
                  <a:t>d</a:t>
                </a:r>
                <a:r>
                  <a:rPr lang="en-US" altLang="zh-TW" sz="2400" i="1" baseline="-25000"/>
                  <a:t>i </a:t>
                </a:r>
                <a:r>
                  <a:rPr lang="zh-TW" altLang="en-US" sz="2400"/>
                  <a:t>，使得</a:t>
                </a:r>
                <a:r>
                  <a:rPr lang="en-US" altLang="zh-TW" sz="2400" i="1"/>
                  <a:t>X</a:t>
                </a:r>
                <a:r>
                  <a:rPr lang="en-US" altLang="zh-TW" sz="2400" i="1" baseline="-25000"/>
                  <a:t>i-1</a:t>
                </a:r>
                <a:r>
                  <a:rPr lang="zh-TW" altLang="en-US" sz="2400"/>
                  <a:t>軸與</a:t>
                </a:r>
                <a:r>
                  <a:rPr lang="en-US" altLang="zh-TW" sz="2400" i="1"/>
                  <a:t>X</a:t>
                </a:r>
                <a:r>
                  <a:rPr lang="en-US" altLang="zh-TW" sz="2400" i="1" baseline="-25000"/>
                  <a:t>i</a:t>
                </a:r>
                <a:r>
                  <a:rPr lang="zh-TW" altLang="en-US" sz="2400"/>
                  <a:t>軸同在一直線上。其轉換矩陣如下：</a:t>
                </a: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513" r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齊次轉換矩陣 </a:t>
            </a:r>
            <a:r>
              <a:rPr lang="en-US" altLang="zh-TW"/>
              <a:t>(4/6)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r="49037" b="91062"/>
          <a:stretch/>
        </p:blipFill>
        <p:spPr>
          <a:xfrm>
            <a:off x="381000" y="5900232"/>
            <a:ext cx="3994265" cy="421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17</a:t>
            </a:fld>
            <a:r>
              <a:rPr lang="en-US" altLang="zh-TW"/>
              <a:t>/32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66850" y="2381166"/>
                <a:ext cx="6134099" cy="302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4800">
                  <a:latin typeface="+mj-lt"/>
                </a:endParaRPr>
              </a:p>
              <a:p>
                <a:endParaRPr lang="zh-TW" altLang="en-US" sz="140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2381166"/>
                <a:ext cx="6134099" cy="3029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34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𝑅𝑜𝑡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TW" sz="2800" baseline="-25000"/>
              </a:p>
              <a:p>
                <a:pPr lvl="1"/>
                <a:r>
                  <a:rPr lang="zh-TW" altLang="en-US" sz="2400"/>
                  <a:t>第</a:t>
                </a:r>
                <a:r>
                  <a:rPr lang="en-US" altLang="zh-TW" sz="2400"/>
                  <a:t>〈i-1〉</a:t>
                </a:r>
                <a:r>
                  <a:rPr lang="zh-TW" altLang="en-US" sz="2400"/>
                  <a:t>個座標系沿著</a:t>
                </a:r>
                <a:r>
                  <a:rPr lang="en-US" altLang="zh-TW" sz="2400" i="1"/>
                  <a:t>Z</a:t>
                </a:r>
                <a:r>
                  <a:rPr lang="en-US" altLang="zh-TW" sz="2400" baseline="-25000"/>
                  <a:t>i-1</a:t>
                </a:r>
                <a:r>
                  <a:rPr lang="zh-TW" altLang="en-US" sz="2400"/>
                  <a:t>軸旋轉角度</a:t>
                </a:r>
                <a:r>
                  <a:rPr lang="en-US" altLang="zh-TW" sz="2400" i="1" kern="100" err="1"/>
                  <a:t>θ</a:t>
                </a:r>
                <a:r>
                  <a:rPr lang="en-US" altLang="zh-TW" sz="2400" i="1" kern="100" baseline="-25000" err="1"/>
                  <a:t>i</a:t>
                </a:r>
                <a:r>
                  <a:rPr lang="zh-TW" altLang="en-US" sz="2400"/>
                  <a:t>，使得</a:t>
                </a:r>
                <a:r>
                  <a:rPr lang="en-US" altLang="zh-TW" sz="2400" i="1"/>
                  <a:t>X</a:t>
                </a:r>
                <a:r>
                  <a:rPr lang="en-US" altLang="zh-TW" sz="2400" i="1" baseline="-25000"/>
                  <a:t>i-1</a:t>
                </a:r>
                <a:r>
                  <a:rPr lang="zh-TW" altLang="en-US" sz="2400"/>
                  <a:t>軸與</a:t>
                </a:r>
                <a:r>
                  <a:rPr lang="en-US" altLang="zh-TW" sz="2400" i="1"/>
                  <a:t>X</a:t>
                </a:r>
                <a:r>
                  <a:rPr lang="en-US" altLang="zh-TW" sz="2400" i="1" baseline="-25000"/>
                  <a:t>i</a:t>
                </a:r>
                <a:r>
                  <a:rPr lang="zh-TW" altLang="en-US" sz="2400"/>
                  <a:t>軸平行在同一平面上。其轉換矩陣如下：</a:t>
                </a:r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513" r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齊次轉換矩陣 </a:t>
            </a:r>
            <a:r>
              <a:rPr lang="en-US" altLang="zh-TW"/>
              <a:t>(5/6)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49037" b="91062"/>
          <a:stretch/>
        </p:blipFill>
        <p:spPr>
          <a:xfrm>
            <a:off x="381000" y="5900232"/>
            <a:ext cx="3994265" cy="421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18</a:t>
            </a:fld>
            <a:r>
              <a:rPr lang="en-US" altLang="zh-TW"/>
              <a:t>/32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802240" y="2362200"/>
                <a:ext cx="5463319" cy="303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4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4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4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4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4800">
                  <a:latin typeface="+mj-lt"/>
                </a:endParaRPr>
              </a:p>
              <a:p>
                <a:endParaRPr lang="zh-TW" altLang="en-US" sz="140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240" y="2362200"/>
                <a:ext cx="5463319" cy="303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80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CAFC36C-7838-4379-A44C-BAB473D75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學習目的與用途</a:t>
            </a:r>
          </a:p>
          <a:p>
            <a:r>
              <a:rPr lang="zh-TW" altLang="en-US" sz="2800"/>
              <a:t>位置與姿態描述</a:t>
            </a:r>
          </a:p>
          <a:p>
            <a:r>
              <a:rPr lang="zh-TW" altLang="en-US" sz="2800"/>
              <a:t>座標轉換</a:t>
            </a:r>
          </a:p>
          <a:p>
            <a:r>
              <a:rPr lang="zh-TW" altLang="en-US" sz="2800"/>
              <a:t>齊次座標轉換</a:t>
            </a:r>
          </a:p>
          <a:p>
            <a:r>
              <a:rPr lang="zh-TW" altLang="en-US" sz="2800"/>
              <a:t>齊次旋轉矩陣</a:t>
            </a:r>
          </a:p>
          <a:p>
            <a:r>
              <a:rPr lang="zh-TW" altLang="en-US" sz="2800"/>
              <a:t>齊次轉換矩陣</a:t>
            </a:r>
          </a:p>
          <a:p>
            <a:r>
              <a:rPr lang="zh-TW" altLang="en-US" sz="2800"/>
              <a:t>機械手臂運動學</a:t>
            </a:r>
            <a:endParaRPr lang="en-US" altLang="zh-TW" sz="2800"/>
          </a:p>
          <a:p>
            <a:r>
              <a:rPr lang="zh-TW" altLang="en-US" sz="2800"/>
              <a:t>串聯式三軸機械手臂運動學</a:t>
            </a:r>
            <a:endParaRPr lang="en-US" altLang="zh-TW" sz="2800"/>
          </a:p>
          <a:p>
            <a:pPr marL="342900" lvl="1" indent="-342900">
              <a:buFont typeface="Wingdings" panose="05000000000000000000" pitchFamily="2" charset="2"/>
              <a:buChar char="p"/>
            </a:pPr>
            <a:r>
              <a:rPr lang="en-US" altLang="zh-TW" sz="2800"/>
              <a:t>Python</a:t>
            </a:r>
            <a:r>
              <a:rPr lang="zh-TW" altLang="en-US" sz="2800"/>
              <a:t>語法教學</a:t>
            </a:r>
            <a:endParaRPr lang="en-US" altLang="zh-TW" sz="2800"/>
          </a:p>
          <a:p>
            <a:pPr marL="342900" lvl="1" indent="-342900">
              <a:buFont typeface="Wingdings" panose="05000000000000000000" pitchFamily="2" charset="2"/>
              <a:buChar char="p"/>
            </a:pPr>
            <a:r>
              <a:rPr lang="zh-TW" altLang="en-US" sz="2800"/>
              <a:t>關鍵字中英文對照表</a:t>
            </a:r>
            <a:endParaRPr lang="en-US" altLang="zh-TW" sz="2800"/>
          </a:p>
          <a:p>
            <a:pPr marL="0" indent="0">
              <a:buNone/>
            </a:pPr>
            <a:endParaRPr lang="zh-TW" altLang="en-US" sz="3200"/>
          </a:p>
          <a:p>
            <a:endParaRPr lang="zh-TW" altLang="en-US" sz="3200"/>
          </a:p>
          <a:p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EA675FEF-3143-4E3B-93A5-F37D7C08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3994" cy="523220"/>
          </a:xfrm>
        </p:spPr>
        <p:txBody>
          <a:bodyPr/>
          <a:lstStyle/>
          <a:p>
            <a:r>
              <a:rPr lang="zh-TW" altLang="en-US"/>
              <a:t>大綱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68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800"/>
                  <a:t>D-H</a:t>
                </a:r>
                <a:r>
                  <a:rPr lang="zh-TW" altLang="en-US" sz="2800"/>
                  <a:t>連桿座標系轉換</a:t>
                </a:r>
                <a:endParaRPr lang="en-US" altLang="zh-TW" sz="2800"/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altLang="zh-TW" sz="2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/>
                  <a:t>)</a:t>
                </a:r>
                <a:r>
                  <a:rPr lang="zh-TW" altLang="en-US" sz="2400"/>
                  <a:t>：第</a:t>
                </a:r>
                <a:r>
                  <a:rPr lang="en-US" altLang="zh-TW" sz="2400"/>
                  <a:t>2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{1}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相對於第</a:t>
                </a:r>
                <a:r>
                  <a:rPr lang="en-US" altLang="zh-TW" sz="2400"/>
                  <a:t>1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{0}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的位置姿態</a:t>
                </a:r>
                <a:endParaRPr lang="en-US" altLang="zh-TW" sz="2400"/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altLang="zh-TW" sz="2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/>
                  <a:t>)</a:t>
                </a:r>
                <a:r>
                  <a:rPr lang="zh-TW" altLang="en-US" sz="2400"/>
                  <a:t>：第</a:t>
                </a:r>
                <a:r>
                  <a:rPr lang="en-US" altLang="zh-TW" sz="2400"/>
                  <a:t>3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{2}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相對於第</a:t>
                </a:r>
                <a:r>
                  <a:rPr lang="en-US" altLang="zh-TW" sz="2400"/>
                  <a:t>2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{1}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的位置姿態</a:t>
                </a:r>
                <a:endParaRPr lang="en-US" altLang="zh-TW" sz="2400"/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altLang="zh-TW" sz="2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/>
                  <a:t>)</a:t>
                </a:r>
                <a:r>
                  <a:rPr lang="zh-TW" altLang="en-US" sz="2400"/>
                  <a:t>：第</a:t>
                </a:r>
                <a:r>
                  <a:rPr lang="en-US" altLang="zh-TW" sz="2400"/>
                  <a:t>4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{3}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相對於第</a:t>
                </a:r>
                <a:r>
                  <a:rPr lang="en-US" altLang="zh-TW" sz="2400"/>
                  <a:t>3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{2}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的位置姿態</a:t>
                </a:r>
                <a:endParaRPr lang="en-US" altLang="zh-TW" sz="2400"/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altLang="zh-TW" sz="2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TW" sz="2400"/>
                  <a:t>)</a:t>
                </a:r>
                <a:r>
                  <a:rPr lang="zh-TW" altLang="en-US" sz="2400"/>
                  <a:t>：第</a:t>
                </a:r>
                <a:r>
                  <a:rPr lang="en-US" altLang="zh-TW" sz="2400"/>
                  <a:t>5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{4}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相對於第</a:t>
                </a:r>
                <a:r>
                  <a:rPr lang="en-US" altLang="zh-TW" sz="2400"/>
                  <a:t>4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{3}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的位置姿態</a:t>
                </a:r>
                <a:endParaRPr lang="en-US" altLang="zh-TW" sz="2400"/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altLang="zh-TW" sz="2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sz="2400"/>
                  <a:t>)</a:t>
                </a:r>
                <a:r>
                  <a:rPr lang="zh-TW" altLang="en-US" sz="2400"/>
                  <a:t>：第</a:t>
                </a:r>
                <a:r>
                  <a:rPr lang="en-US" altLang="zh-TW" sz="2400"/>
                  <a:t>6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{5}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相對於第</a:t>
                </a:r>
                <a:r>
                  <a:rPr lang="en-US" altLang="zh-TW" sz="2400"/>
                  <a:t>5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{4}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的位置姿態</a:t>
                </a:r>
                <a:endParaRPr lang="en-US" altLang="zh-TW" sz="2400"/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altLang="zh-TW" sz="2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TW" sz="2400"/>
                  <a:t>)</a:t>
                </a:r>
                <a:r>
                  <a:rPr lang="zh-TW" altLang="en-US" sz="2400"/>
                  <a:t>：手臂夾爪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{6}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相對於第</a:t>
                </a:r>
                <a:r>
                  <a:rPr lang="en-US" altLang="zh-TW" sz="2400"/>
                  <a:t>6</a:t>
                </a:r>
                <a:r>
                  <a:rPr lang="zh-TW" altLang="en-US" sz="2400"/>
                  <a:t>軸</a:t>
                </a:r>
                <a:r>
                  <a:rPr lang="en-US" altLang="zh-TW" sz="2400"/>
                  <a:t>(</a:t>
                </a:r>
                <a:r>
                  <a:rPr lang="zh-TW" altLang="en-US" sz="2400"/>
                  <a:t>第</a:t>
                </a:r>
                <a:r>
                  <a:rPr lang="en-US" altLang="zh-TW" sz="2400"/>
                  <a:t>{5}</a:t>
                </a:r>
                <a:r>
                  <a:rPr lang="zh-TW" altLang="en-US" sz="2400"/>
                  <a:t>系</a:t>
                </a:r>
                <a:r>
                  <a:rPr lang="en-US" altLang="zh-TW" sz="2400"/>
                  <a:t>)</a:t>
                </a:r>
                <a:r>
                  <a:rPr lang="zh-TW" altLang="en-US" sz="2400"/>
                  <a:t>的位置姿態</a:t>
                </a:r>
                <a:endParaRPr lang="en-US" altLang="zh-TW" sz="2400"/>
              </a:p>
              <a:p>
                <a:r>
                  <a:rPr lang="zh-TW" altLang="en-US" sz="2800"/>
                  <a:t>機械手臂末端點夾爪位姿</a:t>
                </a:r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2" t="-1335" r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齊次轉換矩陣 </a:t>
            </a:r>
            <a:r>
              <a:rPr lang="en-US" altLang="zh-TW"/>
              <a:t>(6/6)</a:t>
            </a:r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772141"/>
              </p:ext>
            </p:extLst>
          </p:nvPr>
        </p:nvGraphicFramePr>
        <p:xfrm>
          <a:off x="685800" y="4876800"/>
          <a:ext cx="4597400" cy="132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429000" imgH="990360" progId="Equation.3">
                  <p:embed/>
                </p:oleObj>
              </mc:Choice>
              <mc:Fallback>
                <p:oleObj name="方程式" r:id="rId4" imgW="3429000" imgH="990360" progId="Equation.3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4876800"/>
                        <a:ext cx="4597400" cy="1328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32" y="4106422"/>
            <a:ext cx="3167063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19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022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機器手臂運動學的用途</a:t>
            </a:r>
          </a:p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758035" cy="523220"/>
          </a:xfrm>
        </p:spPr>
        <p:txBody>
          <a:bodyPr/>
          <a:lstStyle/>
          <a:p>
            <a:r>
              <a:rPr lang="zh-TW" altLang="en-US"/>
              <a:t>機械手臂運動學 </a:t>
            </a:r>
            <a:r>
              <a:rPr lang="en-US" altLang="zh-TW"/>
              <a:t>(1/2)</a:t>
            </a:r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346084" y="3062327"/>
            <a:ext cx="1609725" cy="762000"/>
            <a:chOff x="3886200" y="2546866"/>
            <a:chExt cx="1609725" cy="762000"/>
          </a:xfrm>
          <a:solidFill>
            <a:srgbClr val="E7A723"/>
          </a:solidFill>
        </p:grpSpPr>
        <p:sp>
          <p:nvSpPr>
            <p:cNvPr id="6" name="向右箭號 5"/>
            <p:cNvSpPr/>
            <p:nvPr/>
          </p:nvSpPr>
          <p:spPr>
            <a:xfrm>
              <a:off x="3895725" y="2546866"/>
              <a:ext cx="1600200" cy="7620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886200" y="2743200"/>
              <a:ext cx="137831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>
                  <a:latin typeface="+mj-lt"/>
                  <a:ea typeface="+mj-ea"/>
                </a:rPr>
                <a:t>各軸角度</a:t>
              </a:r>
              <a:r>
                <a:rPr lang="en-US" altLang="zh-TW">
                  <a:latin typeface="+mj-lt"/>
                  <a:ea typeface="+mj-ea"/>
                </a:rPr>
                <a:t>=?</a:t>
              </a:r>
              <a:endParaRPr lang="zh-TW" altLang="en-US">
                <a:latin typeface="+mj-lt"/>
                <a:ea typeface="+mj-ea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46302"/>
            <a:ext cx="2695575" cy="36957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318" y="1752600"/>
            <a:ext cx="3533775" cy="37338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20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99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/>
                  <a:t>正運動學 </a:t>
                </a:r>
                <a:r>
                  <a:rPr lang="en-US" altLang="zh-TW" sz="2800"/>
                  <a:t>(Forward Kinematics)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/>
              </a:p>
              <a:p>
                <a:pPr lvl="1"/>
                <a:r>
                  <a:rPr lang="zh-TW" altLang="en-US" sz="2400"/>
                  <a:t>輸入：各關節角度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/>
              </a:p>
              <a:p>
                <a:pPr lvl="1"/>
                <a:r>
                  <a:rPr lang="zh-TW" altLang="en-US" sz="2400"/>
                  <a:t>輸出：各關節位置</a:t>
                </a:r>
                <a:r>
                  <a:rPr lang="en-US" altLang="zh-TW" sz="2400"/>
                  <a:t>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/>
                  <a:t>)</a:t>
                </a:r>
              </a:p>
              <a:p>
                <a:r>
                  <a:rPr lang="zh-TW" altLang="en-US" sz="2800"/>
                  <a:t>逆運動學 </a:t>
                </a:r>
                <a:r>
                  <a:rPr lang="en-US" altLang="zh-TW" sz="2800"/>
                  <a:t>(Inverse Kinematics)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/>
              </a:p>
              <a:p>
                <a:pPr lvl="1"/>
                <a:r>
                  <a:rPr lang="zh-TW" altLang="en-US" sz="2400"/>
                  <a:t>輸入：末端點位置</a:t>
                </a:r>
                <a:r>
                  <a:rPr lang="en-US" altLang="zh-TW" sz="2400"/>
                  <a:t>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/>
                  <a:t>)</a:t>
                </a:r>
              </a:p>
              <a:p>
                <a:pPr lvl="1"/>
                <a:r>
                  <a:rPr lang="zh-TW" altLang="en-US" sz="2400"/>
                  <a:t>輸出：各關節角度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/>
              </a:p>
              <a:p>
                <a:pPr lvl="1"/>
                <a:r>
                  <a:rPr lang="zh-TW" altLang="en-US" sz="2400">
                    <a:solidFill>
                      <a:srgbClr val="FF0000"/>
                    </a:solidFill>
                  </a:rPr>
                  <a:t>可能包含多個解或無解</a:t>
                </a:r>
                <a:endParaRPr lang="en-US" altLang="zh-TW" sz="2400">
                  <a:solidFill>
                    <a:srgbClr val="FF0000"/>
                  </a:solidFill>
                </a:endParaRPr>
              </a:p>
              <a:p>
                <a:pPr lvl="1"/>
                <a:endParaRPr lang="en-US" altLang="zh-TW" sz="2400"/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758035" cy="523220"/>
          </a:xfrm>
        </p:spPr>
        <p:txBody>
          <a:bodyPr/>
          <a:lstStyle/>
          <a:p>
            <a:r>
              <a:rPr lang="zh-TW" altLang="en-US"/>
              <a:t>機械手臂運動學 </a:t>
            </a:r>
            <a:r>
              <a:rPr lang="en-US" altLang="zh-TW"/>
              <a:t>(2/2)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2514600"/>
            <a:ext cx="3533775" cy="37338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21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3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內容版面配置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235616"/>
              </p:ext>
            </p:extLst>
          </p:nvPr>
        </p:nvGraphicFramePr>
        <p:xfrm>
          <a:off x="533400" y="1862774"/>
          <a:ext cx="6765547" cy="279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220933" imgH="2574178" progId="Visio.Drawing.11">
                  <p:embed/>
                </p:oleObj>
              </mc:Choice>
              <mc:Fallback>
                <p:oleObj name="Visio" r:id="rId2" imgW="6220933" imgH="2574178" progId="Visio.Drawing.11">
                  <p:embed/>
                  <p:pic>
                    <p:nvPicPr>
                      <p:cNvPr id="10" name="內容版面配置區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62774"/>
                        <a:ext cx="6765547" cy="27913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串聯式三軸機械手臂</a:t>
            </a:r>
            <a:r>
              <a:rPr lang="en-US" altLang="zh-TW" sz="2800"/>
              <a:t>-</a:t>
            </a:r>
            <a:r>
              <a:rPr lang="zh-TW" altLang="en-US" sz="2800"/>
              <a:t>正運動學 </a:t>
            </a:r>
            <a:r>
              <a:rPr lang="en-US" altLang="zh-TW" sz="2800"/>
              <a:t>(Forward Kinematics)</a:t>
            </a:r>
          </a:p>
          <a:p>
            <a:pPr lvl="1"/>
            <a:r>
              <a:rPr lang="zh-TW" altLang="en-US" sz="2400"/>
              <a:t>透過</a:t>
            </a:r>
            <a:r>
              <a:rPr lang="en-US" altLang="zh-TW" sz="2400"/>
              <a:t>D-H</a:t>
            </a:r>
            <a:r>
              <a:rPr lang="zh-TW" altLang="zh-TW" sz="2400"/>
              <a:t>連桿座標系</a:t>
            </a:r>
            <a:r>
              <a:rPr lang="zh-TW" altLang="en-US" sz="2400"/>
              <a:t>計算終端效應器之位置及姿態</a:t>
            </a:r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5463630" cy="523220"/>
          </a:xfrm>
        </p:spPr>
        <p:txBody>
          <a:bodyPr/>
          <a:lstStyle/>
          <a:p>
            <a:r>
              <a:rPr lang="zh-TW" altLang="en-US"/>
              <a:t>串聯式三軸機械手臂運動學</a:t>
            </a:r>
            <a:r>
              <a:rPr lang="en-US" altLang="zh-TW"/>
              <a:t>(1/5)</a:t>
            </a:r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28" y="5030574"/>
            <a:ext cx="4404746" cy="108471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22</a:t>
            </a:fld>
            <a:r>
              <a:rPr lang="en-US" altLang="zh-TW"/>
              <a:t>/32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723681" y="1945756"/>
                <a:ext cx="3973323" cy="2087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100">
                    <a:solidFill>
                      <a:srgbClr val="0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𝑅𝑜𝑡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1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1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𝑇𝑟𝑎𝑛𝑠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𝑇𝑟𝑎𝑛𝑠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𝑅𝑜𝑡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TW" sz="1100" baseline="-25000">
                  <a:solidFill>
                    <a:srgbClr val="000000"/>
                  </a:solidFill>
                  <a:latin typeface="+mj-lt"/>
                </a:endParaRPr>
              </a:p>
              <a:p>
                <a:endParaRPr lang="en-US" altLang="zh-TW" sz="1100" i="1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1100" i="1">
                  <a:latin typeface="+mj-lt"/>
                </a:endParaRPr>
              </a:p>
              <a:p>
                <a:endParaRPr lang="en-US" altLang="zh-TW" sz="1100" i="1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1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1000">
                  <a:latin typeface="+mj-lt"/>
                </a:endParaRPr>
              </a:p>
              <a:p>
                <a:endParaRPr lang="zh-TW" altLang="en-US" sz="140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681" y="1945756"/>
                <a:ext cx="3973323" cy="2087495"/>
              </a:xfrm>
              <a:prstGeom prst="rect">
                <a:avLst/>
              </a:prstGeom>
              <a:blipFill>
                <a:blip r:embed="rId6"/>
                <a:stretch>
                  <a:fillRect r="-12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EABB18D-5EBF-40F7-A81F-CC5D7271366F}"/>
              </a:ext>
            </a:extLst>
          </p:cNvPr>
          <p:cNvSpPr txBox="1"/>
          <p:nvPr/>
        </p:nvSpPr>
        <p:spPr>
          <a:xfrm>
            <a:off x="5090546" y="4514191"/>
            <a:ext cx="50292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>
                <a:solidFill>
                  <a:srgbClr val="000000"/>
                </a:solidFill>
                <a:latin typeface="+mn-lt"/>
                <a:ea typeface="+mn-ea"/>
              </a:rPr>
              <a:t>a</a:t>
            </a:r>
            <a:r>
              <a:rPr lang="en-US" altLang="zh-TW" sz="2000" i="1" baseline="-25000">
                <a:solidFill>
                  <a:srgbClr val="000000"/>
                </a:solidFill>
                <a:latin typeface="+mn-lt"/>
                <a:ea typeface="+mn-ea"/>
              </a:rPr>
              <a:t>i </a:t>
            </a:r>
            <a:r>
              <a:rPr kumimoji="1" lang="en-US" altLang="zh-TW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=</a:t>
            </a:r>
            <a:r>
              <a:rPr kumimoji="1" lang="zh-TW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沿著</a:t>
            </a:r>
            <a:r>
              <a:rPr kumimoji="1" lang="en-US" altLang="zh-TW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X</a:t>
            </a:r>
            <a:r>
              <a:rPr kumimoji="1" lang="en-US" altLang="zh-TW" sz="2000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i</a:t>
            </a:r>
            <a:r>
              <a:rPr kumimoji="1" lang="zh-TW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軸位移距離</a:t>
            </a:r>
            <a:endParaRPr kumimoji="1" lang="en-US" altLang="zh-TW" sz="2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  <a:p>
            <a:pPr>
              <a:spcBef>
                <a:spcPts val="600"/>
              </a:spcBef>
            </a:pPr>
            <a:r>
              <a:rPr kumimoji="1" lang="en-US" altLang="zh-TW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α</a:t>
            </a:r>
            <a:r>
              <a:rPr kumimoji="1" lang="en-US" altLang="zh-TW" sz="2000" b="0" i="1" u="none" strike="noStrike" kern="100" cap="none" spc="0" normalizeH="0" baseline="-2500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i</a:t>
            </a:r>
            <a:r>
              <a:rPr kumimoji="1" lang="en-US" altLang="zh-TW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=</a:t>
            </a:r>
            <a:r>
              <a:rPr lang="zh-TW" altLang="en-US" sz="2000">
                <a:solidFill>
                  <a:srgbClr val="000000"/>
                </a:solidFill>
                <a:latin typeface="+mn-lt"/>
                <a:ea typeface="+mj-ea"/>
              </a:rPr>
              <a:t>沿著</a:t>
            </a:r>
            <a:r>
              <a:rPr lang="en-US" altLang="zh-TW" sz="2000" i="1">
                <a:solidFill>
                  <a:srgbClr val="000000"/>
                </a:solidFill>
                <a:latin typeface="+mn-lt"/>
                <a:ea typeface="+mj-ea"/>
              </a:rPr>
              <a:t>X</a:t>
            </a:r>
            <a:r>
              <a:rPr lang="en-US" altLang="zh-TW" sz="2000" baseline="-25000">
                <a:solidFill>
                  <a:srgbClr val="000000"/>
                </a:solidFill>
                <a:latin typeface="+mn-lt"/>
                <a:ea typeface="+mj-ea"/>
              </a:rPr>
              <a:t>i</a:t>
            </a:r>
            <a:r>
              <a:rPr lang="zh-TW" altLang="en-US" sz="2000">
                <a:solidFill>
                  <a:srgbClr val="000000"/>
                </a:solidFill>
                <a:latin typeface="+mn-lt"/>
                <a:ea typeface="+mj-ea"/>
              </a:rPr>
              <a:t>軸旋轉角度</a:t>
            </a:r>
            <a:endParaRPr lang="en-US" altLang="zh-TW" sz="2000">
              <a:solidFill>
                <a:srgbClr val="000000"/>
              </a:solidFill>
              <a:latin typeface="+mn-lt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en-US" altLang="zh-TW" sz="2000" i="1">
                <a:latin typeface="+mn-lt"/>
              </a:rPr>
              <a:t>d</a:t>
            </a:r>
            <a:r>
              <a:rPr lang="en-US" altLang="zh-TW" sz="2000" i="1" baseline="-25000">
                <a:latin typeface="+mn-lt"/>
              </a:rPr>
              <a:t>i </a:t>
            </a:r>
            <a:r>
              <a:rPr kumimoji="1" lang="en-US" altLang="zh-TW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=</a:t>
            </a:r>
            <a:r>
              <a:rPr lang="zh-TW" altLang="en-US" sz="2000">
                <a:latin typeface="+mn-lt"/>
                <a:ea typeface="+mj-ea"/>
              </a:rPr>
              <a:t>沿著</a:t>
            </a:r>
            <a:r>
              <a:rPr lang="en-US" altLang="zh-TW" sz="2000" i="1">
                <a:latin typeface="+mn-lt"/>
                <a:ea typeface="+mj-ea"/>
              </a:rPr>
              <a:t>Z</a:t>
            </a:r>
            <a:r>
              <a:rPr lang="en-US" altLang="zh-TW" sz="2000" i="1" baseline="-25000">
                <a:latin typeface="+mn-lt"/>
                <a:ea typeface="+mj-ea"/>
              </a:rPr>
              <a:t>i-1</a:t>
            </a:r>
            <a:r>
              <a:rPr lang="zh-TW" altLang="en-US" sz="2000">
                <a:latin typeface="+mn-lt"/>
                <a:ea typeface="+mj-ea"/>
              </a:rPr>
              <a:t>軸位移距離</a:t>
            </a:r>
            <a:endParaRPr lang="en-US" altLang="zh-TW" sz="2000">
              <a:solidFill>
                <a:srgbClr val="000000"/>
              </a:solidFill>
              <a:latin typeface="+mn-lt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en-US" altLang="zh-TW" sz="2000" i="1" kern="100" err="1">
                <a:latin typeface="+mn-lt"/>
              </a:rPr>
              <a:t>θ</a:t>
            </a:r>
            <a:r>
              <a:rPr lang="en-US" altLang="zh-TW" sz="2000" i="1" kern="100" baseline="-25000" err="1">
                <a:latin typeface="+mn-lt"/>
              </a:rPr>
              <a:t>i</a:t>
            </a:r>
            <a:r>
              <a:rPr lang="en-US" altLang="zh-TW" sz="2000" i="1" kern="100" baseline="-25000">
                <a:latin typeface="+mn-lt"/>
              </a:rPr>
              <a:t> </a:t>
            </a:r>
            <a:r>
              <a:rPr kumimoji="1" lang="en-US" altLang="zh-TW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=</a:t>
            </a:r>
            <a:r>
              <a:rPr lang="zh-TW" altLang="en-US" sz="2000">
                <a:latin typeface="+mn-lt"/>
                <a:ea typeface="+mj-ea"/>
              </a:rPr>
              <a:t>沿著</a:t>
            </a:r>
            <a:r>
              <a:rPr lang="en-US" altLang="zh-TW" sz="2000" i="1">
                <a:latin typeface="+mn-lt"/>
                <a:ea typeface="+mj-ea"/>
              </a:rPr>
              <a:t>Z</a:t>
            </a:r>
            <a:r>
              <a:rPr lang="en-US" altLang="zh-TW" sz="2000" baseline="-25000">
                <a:latin typeface="+mn-lt"/>
                <a:ea typeface="+mj-ea"/>
              </a:rPr>
              <a:t>i-1</a:t>
            </a:r>
            <a:r>
              <a:rPr lang="zh-TW" altLang="en-US" sz="2000">
                <a:latin typeface="+mn-lt"/>
                <a:ea typeface="+mj-ea"/>
              </a:rPr>
              <a:t>軸旋轉角度</a:t>
            </a:r>
            <a:endParaRPr lang="en-US" altLang="zh-TW" sz="2000">
              <a:solidFill>
                <a:srgbClr val="000000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1617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串聯式三軸機械手臂</a:t>
            </a:r>
            <a:r>
              <a:rPr lang="en-US" altLang="zh-TW" sz="2800"/>
              <a:t>-</a:t>
            </a:r>
            <a:r>
              <a:rPr lang="zh-TW" altLang="en-US" sz="2800"/>
              <a:t>逆運動學</a:t>
            </a:r>
            <a:r>
              <a:rPr lang="en-US" altLang="zh-TW" sz="2800"/>
              <a:t>(Inverse Kinematics)</a:t>
            </a:r>
          </a:p>
          <a:p>
            <a:pPr lvl="1"/>
            <a:r>
              <a:rPr lang="zh-TW" altLang="en-US" sz="2400"/>
              <a:t>使用三角函數解析第</a:t>
            </a:r>
            <a:r>
              <a:rPr lang="en-US" altLang="zh-TW" sz="2400"/>
              <a:t>1</a:t>
            </a:r>
            <a:r>
              <a:rPr lang="zh-TW" altLang="en-US" sz="2400"/>
              <a:t>、</a:t>
            </a:r>
            <a:r>
              <a:rPr lang="en-US" altLang="zh-TW" sz="2400"/>
              <a:t>2</a:t>
            </a:r>
            <a:r>
              <a:rPr lang="zh-TW" altLang="en-US" sz="2400"/>
              <a:t>、</a:t>
            </a:r>
            <a:r>
              <a:rPr lang="en-US" altLang="zh-TW" sz="2400"/>
              <a:t>3</a:t>
            </a:r>
            <a:r>
              <a:rPr lang="zh-TW" altLang="en-US" sz="2400"/>
              <a:t>軸</a:t>
            </a:r>
            <a:endParaRPr lang="en-US" altLang="zh-TW" sz="24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463630" cy="523220"/>
          </a:xfrm>
        </p:spPr>
        <p:txBody>
          <a:bodyPr/>
          <a:lstStyle/>
          <a:p>
            <a:r>
              <a:rPr lang="zh-TW" altLang="en-US"/>
              <a:t>串聯式三軸機械手臂運動學</a:t>
            </a:r>
            <a:r>
              <a:rPr lang="en-US" altLang="zh-TW"/>
              <a:t>(2/5)</a:t>
            </a:r>
            <a:endParaRPr lang="zh-TW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04800" y="2286000"/>
            <a:ext cx="7340379" cy="3568031"/>
            <a:chOff x="381000" y="2170619"/>
            <a:chExt cx="7025531" cy="3553811"/>
          </a:xfrm>
        </p:grpSpPr>
        <p:graphicFrame>
          <p:nvGraphicFramePr>
            <p:cNvPr id="5" name="物件 4"/>
            <p:cNvGraphicFramePr>
              <a:graphicFrameLocks noChangeAspect="1"/>
            </p:cNvGraphicFramePr>
            <p:nvPr/>
          </p:nvGraphicFramePr>
          <p:xfrm>
            <a:off x="1996331" y="2170619"/>
            <a:ext cx="5410200" cy="3163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4819712" imgH="2800440" progId="Visio.Drawing.11">
                    <p:embed/>
                  </p:oleObj>
                </mc:Choice>
                <mc:Fallback>
                  <p:oleObj name="Visio" r:id="rId3" imgW="4819712" imgH="2800440" progId="Visio.Drawing.11">
                    <p:embed/>
                    <p:pic>
                      <p:nvPicPr>
                        <p:cNvPr id="5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331" y="2170619"/>
                          <a:ext cx="5410200" cy="31633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字方塊 13"/>
            <p:cNvSpPr txBox="1"/>
            <p:nvPr/>
          </p:nvSpPr>
          <p:spPr>
            <a:xfrm>
              <a:off x="381000" y="5334000"/>
              <a:ext cx="4953000" cy="39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zh-TW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標楷體"/>
                  <a:ea typeface="標楷體"/>
                  <a:cs typeface="+mn-cs"/>
                </a:rPr>
                <a:t>分解後</a:t>
              </a:r>
              <a:r>
                <a:rPr kumimoji="1" lang="zh-TW" altLang="zh-TW" sz="18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標楷體"/>
                  <a:ea typeface="標楷體"/>
                  <a:cs typeface="+mn-cs"/>
                </a:rPr>
                <a:t>逆運動學</a:t>
              </a:r>
              <a:r>
                <a:rPr kumimoji="1" lang="zh-TW" altLang="zh-TW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標楷體"/>
                  <a:ea typeface="標楷體"/>
                  <a:cs typeface="+mn-cs"/>
                </a:rPr>
                <a:t>之連桿與角度關係圖</a:t>
              </a: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/>
                <a:ea typeface="標楷體"/>
                <a:cs typeface="+mn-cs"/>
              </a:endParaRPr>
            </a:p>
          </p:txBody>
        </p:sp>
      </p:grpSp>
      <p:graphicFrame>
        <p:nvGraphicFramePr>
          <p:cNvPr id="23" name="物件 22"/>
          <p:cNvGraphicFramePr>
            <a:graphicFrameLocks noChangeAspect="1"/>
          </p:cNvGraphicFramePr>
          <p:nvPr/>
        </p:nvGraphicFramePr>
        <p:xfrm>
          <a:off x="-2203955" y="3317583"/>
          <a:ext cx="1143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14151" imgH="215619" progId="Equation.3">
                  <p:embed/>
                </p:oleObj>
              </mc:Choice>
              <mc:Fallback>
                <p:oleObj name="方程式" r:id="rId5" imgW="114151" imgH="215619" progId="Equation.3">
                  <p:embed/>
                  <p:pic>
                    <p:nvPicPr>
                      <p:cNvPr id="23" name="物件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03955" y="3317583"/>
                        <a:ext cx="1143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48"/>
          <p:cNvSpPr>
            <a:spLocks noChangeArrowheads="1"/>
          </p:cNvSpPr>
          <p:nvPr/>
        </p:nvSpPr>
        <p:spPr bwMode="auto">
          <a:xfrm>
            <a:off x="-2203955" y="33175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23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74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串聯式三軸機械手臂</a:t>
            </a:r>
            <a:r>
              <a:rPr lang="en-US" altLang="zh-TW" sz="2800"/>
              <a:t>-</a:t>
            </a:r>
            <a:r>
              <a:rPr lang="zh-TW" altLang="en-US" sz="2800"/>
              <a:t>逆運動學</a:t>
            </a:r>
            <a:endParaRPr lang="en-US" altLang="zh-TW"/>
          </a:p>
          <a:p>
            <a:pPr lvl="1"/>
            <a:r>
              <a:rPr lang="zh-TW" altLang="en-US" sz="2400"/>
              <a:t>解析第</a:t>
            </a:r>
            <a:r>
              <a:rPr lang="en-US" altLang="zh-TW" sz="2400"/>
              <a:t>1</a:t>
            </a:r>
            <a:r>
              <a:rPr lang="zh-TW" altLang="en-US" sz="2400"/>
              <a:t>軸之角度</a:t>
            </a:r>
            <a:endParaRPr lang="en-US" altLang="zh-TW" sz="24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463630" cy="523220"/>
          </a:xfrm>
        </p:spPr>
        <p:txBody>
          <a:bodyPr/>
          <a:lstStyle/>
          <a:p>
            <a:r>
              <a:rPr lang="zh-TW" altLang="en-US"/>
              <a:t>串聯式三軸機械手臂運動學</a:t>
            </a:r>
            <a:r>
              <a:rPr lang="en-US" altLang="zh-TW"/>
              <a:t>(3/5)</a:t>
            </a:r>
            <a:endParaRPr lang="zh-TW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495957"/>
              </p:ext>
            </p:extLst>
          </p:nvPr>
        </p:nvGraphicFramePr>
        <p:xfrm>
          <a:off x="5385191" y="2514600"/>
          <a:ext cx="2615809" cy="5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30040" imgH="253800" progId="Equation.DSMT4">
                  <p:embed/>
                </p:oleObj>
              </mc:Choice>
              <mc:Fallback>
                <p:oleObj name="Equation" r:id="rId3" imgW="1130040" imgH="253800" progId="Equation.DSMT4">
                  <p:embed/>
                  <p:pic>
                    <p:nvPicPr>
                      <p:cNvPr id="21" name="物件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5191" y="2514600"/>
                        <a:ext cx="2615809" cy="585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/>
        </p:nvGraphicFramePr>
        <p:xfrm>
          <a:off x="-2203955" y="3317583"/>
          <a:ext cx="1143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14151" imgH="215619" progId="Equation.3">
                  <p:embed/>
                </p:oleObj>
              </mc:Choice>
              <mc:Fallback>
                <p:oleObj name="方程式" r:id="rId5" imgW="114151" imgH="215619" progId="Equation.3">
                  <p:embed/>
                  <p:pic>
                    <p:nvPicPr>
                      <p:cNvPr id="23" name="物件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03955" y="3317583"/>
                        <a:ext cx="1143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48"/>
          <p:cNvSpPr>
            <a:spLocks noChangeArrowheads="1"/>
          </p:cNvSpPr>
          <p:nvPr/>
        </p:nvSpPr>
        <p:spPr bwMode="auto">
          <a:xfrm>
            <a:off x="-2203955" y="33175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037844"/>
              </p:ext>
            </p:extLst>
          </p:nvPr>
        </p:nvGraphicFramePr>
        <p:xfrm>
          <a:off x="947738" y="1903413"/>
          <a:ext cx="5984875" cy="438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4141894" imgH="3042396" progId="Visio.Drawing.15">
                  <p:embed/>
                </p:oleObj>
              </mc:Choice>
              <mc:Fallback>
                <p:oleObj name="Visio" r:id="rId7" imgW="4141894" imgH="3042396" progId="Visio.Drawing.15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7738" y="1903413"/>
                        <a:ext cx="5984875" cy="438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24</a:t>
            </a:fld>
            <a:r>
              <a:rPr lang="en-US" altLang="zh-TW"/>
              <a:t>/32</a:t>
            </a:r>
            <a:endParaRPr lang="zh-TW" altLang="en-US"/>
          </a:p>
        </p:txBody>
      </p:sp>
      <p:pic>
        <p:nvPicPr>
          <p:cNvPr id="22570" name="Picture 42" descr="https://upload.wikimedia.org/wikipedia/commons/thumb/a/ad/Atan2definition.svg/220px-Atan2definition.sv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10099"/>
            <a:ext cx="20955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559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接點 16"/>
          <p:cNvCxnSpPr/>
          <p:nvPr/>
        </p:nvCxnSpPr>
        <p:spPr>
          <a:xfrm flipV="1">
            <a:off x="457200" y="2057400"/>
            <a:ext cx="3125741" cy="17647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串聯式三軸機械手臂</a:t>
            </a:r>
            <a:r>
              <a:rPr lang="en-US" altLang="zh-TW" sz="2800"/>
              <a:t>-</a:t>
            </a:r>
            <a:r>
              <a:rPr lang="zh-TW" altLang="en-US" sz="2800"/>
              <a:t>逆運動學</a:t>
            </a:r>
            <a:endParaRPr lang="en-US" altLang="zh-TW" sz="2800"/>
          </a:p>
          <a:p>
            <a:pPr lvl="1"/>
            <a:r>
              <a:rPr lang="zh-TW" altLang="en-US" sz="2400"/>
              <a:t>解析第</a:t>
            </a:r>
            <a:r>
              <a:rPr lang="en-US" altLang="zh-TW" sz="2400"/>
              <a:t>3</a:t>
            </a:r>
            <a:r>
              <a:rPr lang="zh-TW" altLang="en-US" sz="2400"/>
              <a:t>軸之角度</a:t>
            </a:r>
            <a:endParaRPr lang="en-US" altLang="zh-TW" sz="24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463630" cy="523220"/>
          </a:xfrm>
        </p:spPr>
        <p:txBody>
          <a:bodyPr/>
          <a:lstStyle/>
          <a:p>
            <a:r>
              <a:rPr lang="zh-TW" altLang="en-US"/>
              <a:t>串聯式三軸機械手臂運動學</a:t>
            </a:r>
            <a:r>
              <a:rPr lang="en-US" altLang="zh-TW"/>
              <a:t>(4/5)</a:t>
            </a:r>
            <a:endParaRPr lang="zh-TW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pic>
        <p:nvPicPr>
          <p:cNvPr id="71717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57189"/>
            <a:ext cx="4229100" cy="115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8" name="Picture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4" y="19050"/>
            <a:ext cx="1838325" cy="103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23" name="物件 22"/>
          <p:cNvGraphicFramePr>
            <a:graphicFrameLocks noChangeAspect="1"/>
          </p:cNvGraphicFramePr>
          <p:nvPr/>
        </p:nvGraphicFramePr>
        <p:xfrm>
          <a:off x="-2203955" y="3317583"/>
          <a:ext cx="1143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14151" imgH="215619" progId="Equation.3">
                  <p:embed/>
                </p:oleObj>
              </mc:Choice>
              <mc:Fallback>
                <p:oleObj name="方程式" r:id="rId5" imgW="114151" imgH="215619" progId="Equation.3">
                  <p:embed/>
                  <p:pic>
                    <p:nvPicPr>
                      <p:cNvPr id="23" name="物件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03955" y="3317583"/>
                        <a:ext cx="1143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48"/>
          <p:cNvSpPr>
            <a:spLocks noChangeArrowheads="1"/>
          </p:cNvSpPr>
          <p:nvPr/>
        </p:nvSpPr>
        <p:spPr bwMode="auto">
          <a:xfrm>
            <a:off x="-2203955" y="33175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718122"/>
              </p:ext>
            </p:extLst>
          </p:nvPr>
        </p:nvGraphicFramePr>
        <p:xfrm>
          <a:off x="196795" y="1454169"/>
          <a:ext cx="4516438" cy="365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053136" imgH="2470925" progId="Visio.Drawing.15">
                  <p:embed/>
                </p:oleObj>
              </mc:Choice>
              <mc:Fallback>
                <p:oleObj name="Visio" r:id="rId7" imgW="3053136" imgH="2470925" progId="Visio.Drawing.15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6795" y="1454169"/>
                        <a:ext cx="4516438" cy="3652837"/>
                      </a:xfrm>
                      <a:prstGeom prst="rect">
                        <a:avLst/>
                      </a:prstGeom>
                      <a:ln>
                        <a:noFill/>
                        <a:prstDash val="dash"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92473" y="2446252"/>
                <a:ext cx="3581400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000">
                  <a:latin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73" y="2446252"/>
                <a:ext cx="3581400" cy="466731"/>
              </a:xfrm>
              <a:prstGeom prst="rect">
                <a:avLst/>
              </a:prstGeom>
              <a:blipFill>
                <a:blip r:embed="rId10"/>
                <a:stretch>
                  <a:fillRect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800600" y="3401993"/>
                <a:ext cx="3733800" cy="778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>
                  <a:latin typeface="+mn-lt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401993"/>
                <a:ext cx="3733800" cy="7783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25</a:t>
            </a:fld>
            <a:r>
              <a:rPr lang="en-US" altLang="zh-TW"/>
              <a:t>/32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676900" y="4410494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000" i="1" dirty="0">
                              <a:latin typeface="+mn-lt"/>
                            </a:rPr>
                            <m:t>180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i="1">
                  <a:latin typeface="+mn-lt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0" y="4410494"/>
                <a:ext cx="1981200" cy="400110"/>
              </a:xfrm>
              <a:prstGeom prst="rect">
                <a:avLst/>
              </a:prstGeom>
              <a:blipFill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89282" y="5109676"/>
                <a:ext cx="4191000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zh-TW" altLang="en-US" sz="2000">
                  <a:latin typeface="+mn-lt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282" y="5109676"/>
                <a:ext cx="4191000" cy="5529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9C75516-B009-4948-81B5-3008FD8D96FE}"/>
                  </a:ext>
                </a:extLst>
              </p:cNvPr>
              <p:cNvSpPr txBox="1"/>
              <p:nvPr/>
            </p:nvSpPr>
            <p:spPr>
              <a:xfrm>
                <a:off x="3761094" y="3668746"/>
                <a:ext cx="1085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9C75516-B009-4948-81B5-3008FD8D9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094" y="3668746"/>
                <a:ext cx="1085489" cy="276999"/>
              </a:xfrm>
              <a:prstGeom prst="rect">
                <a:avLst/>
              </a:prstGeom>
              <a:blipFill>
                <a:blip r:embed="rId14"/>
                <a:stretch>
                  <a:fillRect l="-6742" r="-730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C0AB643-1B70-49FC-BB39-703BDC5BE8D5}"/>
                  </a:ext>
                </a:extLst>
              </p:cNvPr>
              <p:cNvSpPr txBox="1"/>
              <p:nvPr/>
            </p:nvSpPr>
            <p:spPr>
              <a:xfrm>
                <a:off x="914400" y="5057030"/>
                <a:ext cx="5673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C0AB643-1B70-49FC-BB39-703BDC5BE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057030"/>
                <a:ext cx="5673254" cy="369332"/>
              </a:xfrm>
              <a:prstGeom prst="rect">
                <a:avLst/>
              </a:prstGeom>
              <a:blipFill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19E1F23-0F2A-4944-8AD8-325652DDFB72}"/>
                  </a:ext>
                </a:extLst>
              </p:cNvPr>
              <p:cNvSpPr txBox="1"/>
              <p:nvPr/>
            </p:nvSpPr>
            <p:spPr>
              <a:xfrm>
                <a:off x="3518667" y="2070694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19E1F23-0F2A-4944-8AD8-325652DD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67" y="2070694"/>
                <a:ext cx="1676400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88E57CE8-5307-4F89-94B2-A02EE9450FC8}"/>
              </a:ext>
            </a:extLst>
          </p:cNvPr>
          <p:cNvSpPr/>
          <p:nvPr/>
        </p:nvSpPr>
        <p:spPr>
          <a:xfrm flipV="1">
            <a:off x="162004" y="5646373"/>
            <a:ext cx="2198752" cy="9906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6D8BFC0-FD71-438E-93D1-02AD4CEC6997}"/>
                  </a:ext>
                </a:extLst>
              </p:cNvPr>
              <p:cNvSpPr txBox="1"/>
              <p:nvPr/>
            </p:nvSpPr>
            <p:spPr>
              <a:xfrm>
                <a:off x="1145803" y="5315663"/>
                <a:ext cx="231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TW" b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6D8BFC0-FD71-438E-93D1-02AD4CEC6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03" y="5315663"/>
                <a:ext cx="231154" cy="276999"/>
              </a:xfrm>
              <a:prstGeom prst="rect">
                <a:avLst/>
              </a:prstGeom>
              <a:blipFill>
                <a:blip r:embed="rId17"/>
                <a:stretch>
                  <a:fillRect l="-23684" r="-1578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A5DE3EE-80DA-4C6D-BF08-B5752B40E8CB}"/>
                  </a:ext>
                </a:extLst>
              </p:cNvPr>
              <p:cNvSpPr txBox="1"/>
              <p:nvPr/>
            </p:nvSpPr>
            <p:spPr>
              <a:xfrm>
                <a:off x="1101528" y="6194335"/>
                <a:ext cx="319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A5DE3EE-80DA-4C6D-BF08-B5752B40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528" y="6194335"/>
                <a:ext cx="319703" cy="276999"/>
              </a:xfrm>
              <a:prstGeom prst="rect">
                <a:avLst/>
              </a:prstGeom>
              <a:blipFill>
                <a:blip r:embed="rId18"/>
                <a:stretch>
                  <a:fillRect l="-17308" r="-384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26114A4-6B27-4AB9-8CED-99797371DBF4}"/>
                  </a:ext>
                </a:extLst>
              </p:cNvPr>
              <p:cNvSpPr txBox="1"/>
              <p:nvPr/>
            </p:nvSpPr>
            <p:spPr>
              <a:xfrm>
                <a:off x="1905000" y="6079791"/>
                <a:ext cx="294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26114A4-6B27-4AB9-8CED-99797371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6079791"/>
                <a:ext cx="294888" cy="276999"/>
              </a:xfrm>
              <a:prstGeom prst="rect">
                <a:avLst/>
              </a:prstGeom>
              <a:blipFill>
                <a:blip r:embed="rId19"/>
                <a:stretch>
                  <a:fillRect l="-18750" r="-41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7D867AD-CB2A-48DD-ABCE-E2F5237BB62D}"/>
                  </a:ext>
                </a:extLst>
              </p:cNvPr>
              <p:cNvSpPr txBox="1"/>
              <p:nvPr/>
            </p:nvSpPr>
            <p:spPr>
              <a:xfrm>
                <a:off x="381000" y="6035057"/>
                <a:ext cx="304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7D867AD-CB2A-48DD-ABCE-E2F5237BB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035057"/>
                <a:ext cx="304800" cy="369332"/>
              </a:xfrm>
              <a:prstGeom prst="rect">
                <a:avLst/>
              </a:prstGeom>
              <a:blipFill>
                <a:blip r:embed="rId20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12" name="直線單箭頭接點 71711">
            <a:extLst>
              <a:ext uri="{FF2B5EF4-FFF2-40B4-BE49-F238E27FC236}">
                <a16:creationId xmlns:a16="http://schemas.microsoft.com/office/drawing/2014/main" id="{F803F702-CFCC-48D9-94FB-4613BD18ED3E}"/>
              </a:ext>
            </a:extLst>
          </p:cNvPr>
          <p:cNvCxnSpPr>
            <a:cxnSpLocks/>
          </p:cNvCxnSpPr>
          <p:nvPr/>
        </p:nvCxnSpPr>
        <p:spPr>
          <a:xfrm flipH="1">
            <a:off x="1376957" y="2286000"/>
            <a:ext cx="528043" cy="289560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856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串聯式三軸機械手臂</a:t>
            </a:r>
            <a:r>
              <a:rPr lang="en-US" altLang="zh-TW" sz="2800"/>
              <a:t>-</a:t>
            </a:r>
            <a:r>
              <a:rPr lang="zh-TW" altLang="en-US" sz="2800"/>
              <a:t>逆運動學</a:t>
            </a:r>
            <a:endParaRPr lang="en-US" altLang="zh-TW" sz="2800"/>
          </a:p>
          <a:p>
            <a:pPr lvl="1"/>
            <a:r>
              <a:rPr lang="zh-TW" altLang="en-US" sz="2400"/>
              <a:t>解析第</a:t>
            </a:r>
            <a:r>
              <a:rPr lang="en-US" altLang="zh-TW" sz="2400"/>
              <a:t>2</a:t>
            </a:r>
            <a:r>
              <a:rPr lang="zh-TW" altLang="en-US" sz="2400"/>
              <a:t>軸之角度</a:t>
            </a:r>
            <a:endParaRPr lang="en-US" altLang="zh-TW" sz="24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463630" cy="523220"/>
          </a:xfrm>
        </p:spPr>
        <p:txBody>
          <a:bodyPr/>
          <a:lstStyle/>
          <a:p>
            <a:r>
              <a:rPr lang="zh-TW" altLang="en-US"/>
              <a:t>串聯式三軸機械手臂運動學</a:t>
            </a:r>
            <a:r>
              <a:rPr lang="en-US" altLang="zh-TW"/>
              <a:t>(5/5)</a:t>
            </a:r>
            <a:endParaRPr lang="zh-TW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/>
        </p:nvGraphicFramePr>
        <p:xfrm>
          <a:off x="-2203955" y="3317583"/>
          <a:ext cx="1143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14151" imgH="215619" progId="Equation.3">
                  <p:embed/>
                </p:oleObj>
              </mc:Choice>
              <mc:Fallback>
                <p:oleObj name="方程式" r:id="rId3" imgW="114151" imgH="215619" progId="Equation.3">
                  <p:embed/>
                  <p:pic>
                    <p:nvPicPr>
                      <p:cNvPr id="23" name="物件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03955" y="3317583"/>
                        <a:ext cx="1143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48"/>
          <p:cNvSpPr>
            <a:spLocks noChangeArrowheads="1"/>
          </p:cNvSpPr>
          <p:nvPr/>
        </p:nvSpPr>
        <p:spPr bwMode="auto">
          <a:xfrm>
            <a:off x="-2203955" y="33175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47002"/>
              </p:ext>
            </p:extLst>
          </p:nvPr>
        </p:nvGraphicFramePr>
        <p:xfrm>
          <a:off x="5108340" y="2177755"/>
          <a:ext cx="34290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79560" imgH="355320" progId="Equation.DSMT4">
                  <p:embed/>
                </p:oleObj>
              </mc:Choice>
              <mc:Fallback>
                <p:oleObj name="Equation" r:id="rId5" imgW="1879560" imgH="355320" progId="Equation.DSMT4">
                  <p:embed/>
                  <p:pic>
                    <p:nvPicPr>
                      <p:cNvPr id="29" name="物件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340" y="2177755"/>
                        <a:ext cx="3429000" cy="649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6551"/>
              </p:ext>
            </p:extLst>
          </p:nvPr>
        </p:nvGraphicFramePr>
        <p:xfrm>
          <a:off x="5522742" y="2905828"/>
          <a:ext cx="3619954" cy="83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81080" imgH="457200" progId="Equation.DSMT4">
                  <p:embed/>
                </p:oleObj>
              </mc:Choice>
              <mc:Fallback>
                <p:oleObj name="Equation" r:id="rId7" imgW="1981080" imgH="457200" progId="Equation.DSMT4">
                  <p:embed/>
                  <p:pic>
                    <p:nvPicPr>
                      <p:cNvPr id="30" name="物件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742" y="2905828"/>
                        <a:ext cx="3619954" cy="8356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26</a:t>
            </a:fld>
            <a:r>
              <a:rPr lang="en-US" altLang="zh-TW"/>
              <a:t>/32</a:t>
            </a:r>
            <a:endParaRPr lang="zh-TW" altLang="en-US"/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211B7169-0658-4905-A9DD-62AABE1BFC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66971"/>
              </p:ext>
            </p:extLst>
          </p:nvPr>
        </p:nvGraphicFramePr>
        <p:xfrm>
          <a:off x="109826" y="1600701"/>
          <a:ext cx="4516438" cy="365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3053136" imgH="2470925" progId="Visio.Drawing.15">
                  <p:embed/>
                </p:oleObj>
              </mc:Choice>
              <mc:Fallback>
                <p:oleObj name="Visio" r:id="rId9" imgW="3053136" imgH="2470925" progId="Visio.Drawing.15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211B7169-0658-4905-A9DD-62AABE1BF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826" y="1600701"/>
                        <a:ext cx="4516438" cy="3652837"/>
                      </a:xfrm>
                      <a:prstGeom prst="rect">
                        <a:avLst/>
                      </a:prstGeom>
                      <a:ln>
                        <a:noFill/>
                        <a:prstDash val="dash"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92F9EC5-BE81-4E2E-AC2A-561CD4612AFE}"/>
                  </a:ext>
                </a:extLst>
              </p:cNvPr>
              <p:cNvSpPr txBox="1"/>
              <p:nvPr/>
            </p:nvSpPr>
            <p:spPr>
              <a:xfrm>
                <a:off x="3505200" y="3866025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92F9EC5-BE81-4E2E-AC2A-561CD4612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3866025"/>
                <a:ext cx="1371600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84BBB31-C176-4394-8061-C6F99B027653}"/>
                  </a:ext>
                </a:extLst>
              </p:cNvPr>
              <p:cNvSpPr txBox="1"/>
              <p:nvPr/>
            </p:nvSpPr>
            <p:spPr>
              <a:xfrm>
                <a:off x="3538330" y="5178409"/>
                <a:ext cx="11184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84BBB31-C176-4394-8061-C6F99B027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330" y="5178409"/>
                <a:ext cx="1118483" cy="369332"/>
              </a:xfrm>
              <a:prstGeom prst="rect">
                <a:avLst/>
              </a:prstGeom>
              <a:blipFill>
                <a:blip r:embed="rId13"/>
                <a:stretch>
                  <a:fillRect l="-543" r="-54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26A7545-B3C0-4572-B087-DB95E14E6548}"/>
                  </a:ext>
                </a:extLst>
              </p:cNvPr>
              <p:cNvSpPr txBox="1"/>
              <p:nvPr/>
            </p:nvSpPr>
            <p:spPr>
              <a:xfrm>
                <a:off x="3682117" y="2238695"/>
                <a:ext cx="11946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26A7545-B3C0-4572-B087-DB95E14E6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117" y="2238695"/>
                <a:ext cx="1194683" cy="369332"/>
              </a:xfrm>
              <a:prstGeom prst="rect">
                <a:avLst/>
              </a:prstGeom>
              <a:blipFill>
                <a:blip r:embed="rId14"/>
                <a:stretch>
                  <a:fillRect l="-510" r="-102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707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模組的匯入</a:t>
            </a:r>
            <a:endParaRPr lang="en-US" altLang="zh-TW" sz="2800"/>
          </a:p>
          <a:p>
            <a:pPr lvl="1"/>
            <a:r>
              <a:rPr lang="zh-TW" altLang="en-US" sz="2400"/>
              <a:t>語法</a:t>
            </a:r>
            <a:r>
              <a:rPr lang="en-US" altLang="zh-TW" sz="2400"/>
              <a:t>:</a:t>
            </a:r>
          </a:p>
          <a:p>
            <a:pPr lvl="1"/>
            <a:r>
              <a:rPr lang="en-US" altLang="zh-TW" sz="2400" b="1">
                <a:solidFill>
                  <a:srgbClr val="9933FF"/>
                </a:solidFill>
                <a:latin typeface="+mj-lt"/>
                <a:cs typeface="Arial" panose="020B0604020202020204" pitchFamily="34" charset="0"/>
              </a:rPr>
              <a:t>import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2400" err="1">
                <a:latin typeface="+mj-lt"/>
                <a:cs typeface="Arial" panose="020B0604020202020204" pitchFamily="34" charset="0"/>
              </a:rPr>
              <a:t>numpy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2400" b="1">
                <a:solidFill>
                  <a:srgbClr val="9933FF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 np</a:t>
            </a:r>
          </a:p>
          <a:p>
            <a:pPr lvl="1"/>
            <a:r>
              <a:rPr lang="en-US" altLang="zh-TW" sz="2400" b="1">
                <a:solidFill>
                  <a:srgbClr val="9933FF"/>
                </a:solidFill>
                <a:latin typeface="+mj-lt"/>
                <a:cs typeface="Arial" panose="020B0604020202020204" pitchFamily="34" charset="0"/>
              </a:rPr>
              <a:t>from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 math </a:t>
            </a:r>
            <a:r>
              <a:rPr lang="en-US" altLang="zh-TW" sz="2400" b="1">
                <a:solidFill>
                  <a:srgbClr val="9933FF"/>
                </a:solidFill>
                <a:latin typeface="+mj-lt"/>
                <a:cs typeface="Arial" panose="020B0604020202020204" pitchFamily="34" charset="0"/>
              </a:rPr>
              <a:t>import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 cos </a:t>
            </a:r>
            <a:r>
              <a:rPr lang="en-US" altLang="zh-TW" sz="2400" b="1">
                <a:latin typeface="+mj-lt"/>
                <a:cs typeface="Arial" panose="020B0604020202020204" pitchFamily="34" charset="0"/>
              </a:rPr>
              <a:t>,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sin</a:t>
            </a:r>
            <a:r>
              <a:rPr lang="en-US" altLang="zh-TW" sz="2400" b="1">
                <a:latin typeface="+mj-lt"/>
                <a:cs typeface="Arial" panose="020B0604020202020204" pitchFamily="34" charset="0"/>
              </a:rPr>
              <a:t>,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2400" err="1">
                <a:latin typeface="+mj-lt"/>
                <a:cs typeface="Arial" panose="020B0604020202020204" pitchFamily="34" charset="0"/>
              </a:rPr>
              <a:t>acos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2400" b="1">
                <a:latin typeface="+mj-lt"/>
                <a:cs typeface="Arial" panose="020B0604020202020204" pitchFamily="34" charset="0"/>
              </a:rPr>
              <a:t>,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pi</a:t>
            </a:r>
            <a:r>
              <a:rPr lang="en-US" altLang="zh-TW" sz="2400" b="1">
                <a:latin typeface="+mj-lt"/>
                <a:cs typeface="Arial" panose="020B0604020202020204" pitchFamily="34" charset="0"/>
              </a:rPr>
              <a:t>,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 radians</a:t>
            </a:r>
            <a:r>
              <a:rPr lang="en-US" altLang="zh-TW" sz="2400" b="1">
                <a:latin typeface="+mj-lt"/>
                <a:cs typeface="Arial" panose="020B0604020202020204" pitchFamily="34" charset="0"/>
              </a:rPr>
              <a:t>,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 degrees</a:t>
            </a:r>
          </a:p>
          <a:p>
            <a:pPr lvl="1"/>
            <a:r>
              <a:rPr lang="en-US" altLang="zh-TW" sz="2400" b="1">
                <a:solidFill>
                  <a:srgbClr val="9933FF"/>
                </a:solidFill>
                <a:latin typeface="+mj-lt"/>
                <a:cs typeface="Arial"/>
              </a:rPr>
              <a:t>from</a:t>
            </a:r>
            <a:r>
              <a:rPr lang="en-US" altLang="zh-TW" sz="2400">
                <a:latin typeface="+mj-lt"/>
                <a:cs typeface="Arial"/>
              </a:rPr>
              <a:t> matplotlib </a:t>
            </a:r>
            <a:r>
              <a:rPr lang="en-US" altLang="zh-TW" sz="2400" b="1">
                <a:solidFill>
                  <a:srgbClr val="9933FF"/>
                </a:solidFill>
                <a:latin typeface="+mj-lt"/>
                <a:cs typeface="Arial"/>
              </a:rPr>
              <a:t>import</a:t>
            </a:r>
            <a:r>
              <a:rPr lang="en-US" altLang="zh-TW" sz="2400">
                <a:solidFill>
                  <a:srgbClr val="9933FF"/>
                </a:solidFill>
                <a:latin typeface="+mj-lt"/>
                <a:cs typeface="Arial"/>
              </a:rPr>
              <a:t> </a:t>
            </a:r>
            <a:r>
              <a:rPr lang="en-US" altLang="zh-TW" sz="2400" err="1">
                <a:latin typeface="+mj-lt"/>
                <a:cs typeface="Arial"/>
              </a:rPr>
              <a:t>pyplot</a:t>
            </a:r>
            <a:r>
              <a:rPr lang="en-US" altLang="zh-TW" sz="2400">
                <a:latin typeface="+mj-lt"/>
                <a:cs typeface="Arial"/>
              </a:rPr>
              <a:t> </a:t>
            </a:r>
            <a:r>
              <a:rPr lang="en-US" altLang="zh-TW" sz="2400" b="1">
                <a:solidFill>
                  <a:srgbClr val="9933FF"/>
                </a:solidFill>
                <a:latin typeface="+mj-lt"/>
                <a:cs typeface="Arial"/>
              </a:rPr>
              <a:t>as</a:t>
            </a:r>
            <a:r>
              <a:rPr lang="en-US" altLang="zh-TW" sz="2400">
                <a:latin typeface="+mj-lt"/>
                <a:cs typeface="Arial"/>
              </a:rPr>
              <a:t> </a:t>
            </a:r>
            <a:r>
              <a:rPr lang="en-US" altLang="zh-TW" sz="2400" err="1">
                <a:latin typeface="+mj-lt"/>
                <a:cs typeface="Arial"/>
              </a:rPr>
              <a:t>plt</a:t>
            </a:r>
            <a:endParaRPr lang="en-US" altLang="zh-TW" sz="2400" b="1">
              <a:latin typeface="+mj-lt"/>
              <a:cs typeface="Arial"/>
            </a:endParaRPr>
          </a:p>
          <a:p>
            <a:pPr lvl="1"/>
            <a:endParaRPr lang="en-US" altLang="zh-TW" sz="2400">
              <a:ea typeface="+mn-lt"/>
              <a:cs typeface="Arial"/>
            </a:endParaRPr>
          </a:p>
          <a:p>
            <a:pPr lvl="1"/>
            <a:r>
              <a:rPr lang="zh-TW" sz="2400">
                <a:ea typeface="+mn-lt"/>
                <a:cs typeface="+mn-lt"/>
              </a:rPr>
              <a:t>https://docs.python.org/zh-tw/3/library/math.html</a:t>
            </a:r>
            <a:endParaRPr lang="zh-TW" altLang="en-US" sz="2400">
              <a:ea typeface="+mn-lt"/>
              <a:cs typeface="+mn-lt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542" y="0"/>
            <a:ext cx="4447326" cy="523220"/>
          </a:xfrm>
        </p:spPr>
        <p:txBody>
          <a:bodyPr/>
          <a:lstStyle/>
          <a:p>
            <a:pPr lvl="1" algn="l"/>
            <a:r>
              <a:rPr lang="en-US" altLang="zh-TW" sz="2800"/>
              <a:t>Python</a:t>
            </a:r>
            <a:r>
              <a:rPr lang="zh-TW" altLang="en-US" sz="2800"/>
              <a:t>語法教學</a:t>
            </a:r>
            <a:r>
              <a:rPr lang="en-US" altLang="zh-TW" sz="2800"/>
              <a:t>(1/4)-</a:t>
            </a:r>
            <a:r>
              <a:rPr lang="zh-TW" altLang="en-US" sz="2800"/>
              <a:t>模組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27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562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二維陣列</a:t>
            </a:r>
            <a:endParaRPr lang="en-US" altLang="zh-TW" sz="2800"/>
          </a:p>
          <a:p>
            <a:pPr lvl="1"/>
            <a:r>
              <a:rPr lang="zh-TW" altLang="en-US" sz="2400"/>
              <a:t>語法</a:t>
            </a:r>
            <a:r>
              <a:rPr lang="en-US" altLang="zh-TW" sz="2400"/>
              <a:t>:</a:t>
            </a:r>
          </a:p>
          <a:p>
            <a:pPr lvl="1"/>
            <a:r>
              <a:rPr lang="en-US" altLang="zh-TW" sz="2400" err="1">
                <a:latin typeface="+mj-lt"/>
                <a:cs typeface="Arial" panose="020B0604020202020204" pitchFamily="34" charset="0"/>
              </a:rPr>
              <a:t>np.array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([[ X1 , Y1  , Z1 ],</a:t>
            </a:r>
          </a:p>
          <a:p>
            <a:pPr marL="457200" lvl="1" indent="0">
              <a:buNone/>
            </a:pPr>
            <a:r>
              <a:rPr lang="zh-TW" altLang="en-US" sz="2400">
                <a:latin typeface="+mj-lt"/>
                <a:cs typeface="Arial" panose="020B0604020202020204" pitchFamily="34" charset="0"/>
              </a:rPr>
              <a:t>    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        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      [X2 ,  Y2  , Z2 ],</a:t>
            </a:r>
          </a:p>
          <a:p>
            <a:pPr marL="457200" lvl="1" indent="0">
              <a:buNone/>
            </a:pPr>
            <a:r>
              <a:rPr lang="zh-TW" altLang="en-US" sz="240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          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   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     [X3 ,  Y3  , Z3 ]])</a:t>
            </a:r>
          </a:p>
          <a:p>
            <a:pPr lvl="1"/>
            <a:endParaRPr lang="en-US" altLang="zh-TW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sz="2800">
                <a:latin typeface="Arial" panose="020B0604020202020204" pitchFamily="34" charset="0"/>
                <a:cs typeface="Arial" panose="020B0604020202020204" pitchFamily="34" charset="0"/>
              </a:rPr>
              <a:t>矩陣乘法</a:t>
            </a:r>
            <a:endParaRPr lang="en-US" altLang="zh-TW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TW" altLang="en-US" sz="2400">
                <a:latin typeface="Arial" panose="020B0604020202020204" pitchFamily="34" charset="0"/>
                <a:cs typeface="Arial" panose="020B0604020202020204" pitchFamily="34" charset="0"/>
              </a:rPr>
              <a:t>語法</a:t>
            </a:r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altLang="zh-TW" sz="2400" err="1">
                <a:latin typeface="+mj-lt"/>
                <a:cs typeface="Arial" panose="020B0604020202020204" pitchFamily="34" charset="0"/>
              </a:rPr>
              <a:t>MatrixC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=np.dot(</a:t>
            </a:r>
            <a:r>
              <a:rPr lang="en-US" altLang="zh-TW" sz="2400" err="1">
                <a:latin typeface="+mj-lt"/>
                <a:cs typeface="Arial" panose="020B0604020202020204" pitchFamily="34" charset="0"/>
              </a:rPr>
              <a:t>MatrixA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zh-TW" sz="2400" err="1">
                <a:latin typeface="+mj-lt"/>
                <a:cs typeface="Arial" panose="020B0604020202020204" pitchFamily="34" charset="0"/>
              </a:rPr>
              <a:t>MatrixB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altLang="zh-TW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TW" sz="2800" b="1"/>
          </a:p>
          <a:p>
            <a:pPr lvl="1"/>
            <a:endParaRPr lang="zh-TW" altLang="en-US" sz="400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542" y="0"/>
            <a:ext cx="4806399" cy="523220"/>
          </a:xfrm>
        </p:spPr>
        <p:txBody>
          <a:bodyPr/>
          <a:lstStyle/>
          <a:p>
            <a:pPr lvl="1" algn="l"/>
            <a:r>
              <a:rPr lang="en-US" altLang="zh-TW" sz="2800"/>
              <a:t>Python</a:t>
            </a:r>
            <a:r>
              <a:rPr lang="zh-TW" altLang="en-US" sz="2800"/>
              <a:t>語法教學</a:t>
            </a:r>
            <a:r>
              <a:rPr lang="en-US" altLang="zh-TW" sz="2800"/>
              <a:t>(2/4)-</a:t>
            </a:r>
            <a:r>
              <a:rPr lang="en-US" altLang="zh-TW" sz="2800" err="1"/>
              <a:t>Numpy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28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73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空間描述 </a:t>
            </a:r>
            <a:r>
              <a:rPr lang="en-US" altLang="zh-TW" sz="2800"/>
              <a:t>(Space description)</a:t>
            </a:r>
          </a:p>
          <a:p>
            <a:pPr lvl="1"/>
            <a:r>
              <a:rPr lang="zh-TW" altLang="en-US" sz="2400"/>
              <a:t>理解機械手臂在空間中</a:t>
            </a:r>
            <a:r>
              <a:rPr lang="zh-TW" altLang="en-US" sz="2400" b="1">
                <a:solidFill>
                  <a:srgbClr val="FF0000"/>
                </a:solidFill>
              </a:rPr>
              <a:t>位置向量與姿態</a:t>
            </a:r>
            <a:endParaRPr lang="en-US" altLang="zh-TW" sz="2400" b="1">
              <a:solidFill>
                <a:srgbClr val="FF0000"/>
              </a:solidFill>
            </a:endParaRPr>
          </a:p>
          <a:p>
            <a:r>
              <a:rPr lang="zh-TW" altLang="en-US" sz="2800"/>
              <a:t>座標轉換 </a:t>
            </a:r>
            <a:r>
              <a:rPr lang="en-US" altLang="zh-TW" sz="2800"/>
              <a:t>(Coordinate transformation)</a:t>
            </a:r>
          </a:p>
          <a:p>
            <a:pPr lvl="1"/>
            <a:r>
              <a:rPr lang="zh-TW" altLang="en-US" sz="2400"/>
              <a:t>藉由</a:t>
            </a:r>
            <a:r>
              <a:rPr lang="zh-TW" altLang="en-US" sz="2400" b="1">
                <a:solidFill>
                  <a:srgbClr val="FF0000"/>
                </a:solidFill>
              </a:rPr>
              <a:t>定義及解析手臂各關節的座標</a:t>
            </a:r>
            <a:r>
              <a:rPr lang="zh-TW" altLang="en-US" sz="2400"/>
              <a:t>推導手臂運動學</a:t>
            </a:r>
            <a:endParaRPr lang="en-US" altLang="zh-TW" sz="2400"/>
          </a:p>
          <a:p>
            <a:r>
              <a:rPr lang="en-US" altLang="zh-TW" sz="2800"/>
              <a:t>Python</a:t>
            </a:r>
            <a:r>
              <a:rPr lang="zh-TW" altLang="en-US" sz="2800"/>
              <a:t>語法教學</a:t>
            </a:r>
            <a:endParaRPr lang="en-US" altLang="zh-TW" sz="2800"/>
          </a:p>
          <a:p>
            <a:pPr lvl="1"/>
            <a:r>
              <a:rPr lang="zh-TW" altLang="en-US" sz="2400"/>
              <a:t>如下圖，為課程所要達到的目的</a:t>
            </a:r>
            <a:r>
              <a:rPr lang="zh-TW" altLang="en-US" sz="2400" b="1">
                <a:solidFill>
                  <a:srgbClr val="FF0000"/>
                </a:solidFill>
              </a:rPr>
              <a:t>模擬機械手臂運動</a:t>
            </a:r>
            <a:endParaRPr lang="en-US" altLang="zh-TW" sz="2400" b="1">
              <a:solidFill>
                <a:srgbClr val="FF0000"/>
              </a:solidFill>
            </a:endParaRPr>
          </a:p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2969357" cy="523220"/>
          </a:xfrm>
        </p:spPr>
        <p:txBody>
          <a:bodyPr/>
          <a:lstStyle/>
          <a:p>
            <a:r>
              <a:rPr lang="zh-TW" altLang="en-US"/>
              <a:t>學習目的與用途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280" y="3886200"/>
            <a:ext cx="1752600" cy="246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038600"/>
            <a:ext cx="2714961" cy="238229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32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三角函數</a:t>
            </a:r>
            <a:endParaRPr lang="en-US" altLang="zh-TW" sz="2800"/>
          </a:p>
          <a:p>
            <a:pPr lvl="1"/>
            <a:r>
              <a:rPr lang="zh-TW" altLang="en-US" sz="2400">
                <a:latin typeface="Arial" panose="020B0604020202020204" pitchFamily="34" charset="0"/>
                <a:cs typeface="Arial" panose="020B0604020202020204" pitchFamily="34" charset="0"/>
              </a:rPr>
              <a:t>語法</a:t>
            </a:r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altLang="zh-TW" sz="2400">
                <a:latin typeface="+mj-lt"/>
                <a:cs typeface="Arial" panose="020B0604020202020204" pitchFamily="34" charset="0"/>
              </a:rPr>
              <a:t>sin(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弧度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zh-TW" sz="2400">
                <a:latin typeface="+mj-lt"/>
                <a:cs typeface="Arial" panose="020B0604020202020204" pitchFamily="34" charset="0"/>
              </a:rPr>
              <a:t>cos(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弧度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zh-TW" sz="2400" err="1">
                <a:latin typeface="+mj-lt"/>
                <a:cs typeface="Arial" panose="020B0604020202020204" pitchFamily="34" charset="0"/>
              </a:rPr>
              <a:t>acos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(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弧度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zh-TW" sz="2400">
                <a:latin typeface="+mj-lt"/>
                <a:cs typeface="Arial" panose="020B0604020202020204" pitchFamily="34" charset="0"/>
              </a:rPr>
              <a:t>atan2(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弧度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TW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sz="2800">
                <a:latin typeface="Arial" panose="020B0604020202020204" pitchFamily="34" charset="0"/>
                <a:cs typeface="Arial" panose="020B0604020202020204" pitchFamily="34" charset="0"/>
              </a:rPr>
              <a:t>弧度角度轉換</a:t>
            </a:r>
            <a:endParaRPr lang="en-US" altLang="zh-TW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sz="2400">
                <a:latin typeface="+mj-lt"/>
                <a:cs typeface="Arial"/>
              </a:rPr>
              <a:t>degrees(</a:t>
            </a:r>
            <a:r>
              <a:rPr lang="zh-TW" altLang="en-US" sz="2400">
                <a:latin typeface="+mj-lt"/>
                <a:cs typeface="Arial"/>
              </a:rPr>
              <a:t>弧度</a:t>
            </a:r>
            <a:r>
              <a:rPr lang="en-US" altLang="zh-TW" sz="2400">
                <a:latin typeface="+mj-lt"/>
                <a:cs typeface="Arial"/>
              </a:rPr>
              <a:t>)</a:t>
            </a:r>
          </a:p>
          <a:p>
            <a:pPr lvl="1"/>
            <a:r>
              <a:rPr lang="en-US" altLang="zh-TW" sz="2400">
                <a:latin typeface="+mj-lt"/>
                <a:cs typeface="Arial" panose="020B0604020202020204" pitchFamily="34" charset="0"/>
              </a:rPr>
              <a:t>radians(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角度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 </a:t>
            </a:r>
            <a:endParaRPr lang="en-US" altLang="zh-TW">
              <a:latin typeface="+mj-lt"/>
              <a:cs typeface="Arial" panose="020B0604020202020204" pitchFamily="34" charset="0"/>
            </a:endParaRPr>
          </a:p>
          <a:p>
            <a:pPr lvl="1"/>
            <a:endParaRPr lang="en-US" altLang="zh-TW" sz="2800" b="1"/>
          </a:p>
          <a:p>
            <a:pPr lvl="1"/>
            <a:endParaRPr lang="zh-TW" altLang="en-US" sz="400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542" y="0"/>
            <a:ext cx="4485798" cy="523220"/>
          </a:xfrm>
        </p:spPr>
        <p:txBody>
          <a:bodyPr/>
          <a:lstStyle/>
          <a:p>
            <a:pPr lvl="1" algn="l"/>
            <a:r>
              <a:rPr lang="en-US" altLang="zh-TW" sz="2800"/>
              <a:t>Python</a:t>
            </a:r>
            <a:r>
              <a:rPr lang="zh-TW" altLang="en-US" sz="2800"/>
              <a:t>語法教學</a:t>
            </a:r>
            <a:r>
              <a:rPr lang="en-US" altLang="zh-TW" sz="2800"/>
              <a:t>(3/4)-Math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29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762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基本繪圖</a:t>
            </a:r>
            <a:endParaRPr lang="en-US" altLang="zh-TW" sz="2800"/>
          </a:p>
          <a:p>
            <a:pPr lvl="1"/>
            <a:r>
              <a:rPr lang="zh-TW" altLang="en-US" sz="2400"/>
              <a:t>語法</a:t>
            </a:r>
            <a:r>
              <a:rPr lang="en-US" altLang="zh-TW" sz="2400"/>
              <a:t>:</a:t>
            </a:r>
          </a:p>
          <a:p>
            <a:pPr lvl="1"/>
            <a:r>
              <a:rPr lang="en-US" altLang="zh-TW" sz="2400">
                <a:latin typeface="+mj-lt"/>
                <a:cs typeface="Arial" panose="020B0604020202020204" pitchFamily="34" charset="0"/>
              </a:rPr>
              <a:t>fig = </a:t>
            </a:r>
            <a:r>
              <a:rPr lang="en-US" altLang="zh-TW" sz="2400" err="1">
                <a:latin typeface="+mj-lt"/>
                <a:cs typeface="Arial" panose="020B0604020202020204" pitchFamily="34" charset="0"/>
              </a:rPr>
              <a:t>plt.figure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()</a:t>
            </a:r>
            <a:endParaRPr lang="en-US" altLang="zh-TW" sz="280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altLang="zh-TW" sz="2400">
                <a:latin typeface="+mj-lt"/>
                <a:cs typeface="Arial" panose="020B0604020202020204" pitchFamily="34" charset="0"/>
              </a:rPr>
              <a:t>ax = </a:t>
            </a:r>
            <a:r>
              <a:rPr lang="en-US" altLang="zh-TW" sz="2400" err="1">
                <a:latin typeface="+mj-lt"/>
                <a:cs typeface="Arial" panose="020B0604020202020204" pitchFamily="34" charset="0"/>
              </a:rPr>
              <a:t>plt.subplot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(111, projection=‘3d’) </a:t>
            </a:r>
          </a:p>
          <a:p>
            <a:pPr lvl="1"/>
            <a:r>
              <a:rPr lang="en-US" altLang="zh-TW" sz="2400" err="1">
                <a:latin typeface="+mj-lt"/>
                <a:cs typeface="Arial" panose="020B0604020202020204" pitchFamily="34" charset="0"/>
              </a:rPr>
              <a:t>plt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.</a:t>
            </a:r>
            <a:r>
              <a:rPr lang="pl-PL" altLang="zh-TW" sz="2400">
                <a:latin typeface="+mj-lt"/>
                <a:cs typeface="Arial" panose="020B0604020202020204" pitchFamily="34" charset="0"/>
              </a:rPr>
              <a:t>plot(X,Y,Z,</a:t>
            </a:r>
            <a:r>
              <a:rPr lang="pl-PL" altLang="zh-TW" sz="240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”go-”</a:t>
            </a:r>
            <a:r>
              <a:rPr lang="pl-PL" altLang="zh-TW" sz="2400">
                <a:latin typeface="+mj-lt"/>
                <a:cs typeface="Arial" panose="020B0604020202020204" pitchFamily="34" charset="0"/>
              </a:rPr>
              <a:t>,label=‘3-axis robot arm’)</a:t>
            </a:r>
            <a:endParaRPr lang="en-US" altLang="zh-TW" sz="240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altLang="zh-TW" sz="2400" err="1">
                <a:latin typeface="+mj-lt"/>
                <a:cs typeface="Arial" panose="020B0604020202020204" pitchFamily="34" charset="0"/>
              </a:rPr>
              <a:t>ax.set_zlabel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(</a:t>
            </a:r>
            <a:r>
              <a:rPr lang="en-US" altLang="zh-TW" sz="240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‘Z’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zh-TW" sz="2400" err="1">
                <a:latin typeface="+mj-lt"/>
                <a:cs typeface="Arial" panose="020B0604020202020204" pitchFamily="34" charset="0"/>
              </a:rPr>
              <a:t>Ax.set_ylabel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(</a:t>
            </a:r>
            <a:r>
              <a:rPr lang="en-US" altLang="zh-TW" sz="240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‘Y’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</a:t>
            </a:r>
            <a:endParaRPr lang="pl-PL" altLang="zh-TW" sz="240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altLang="zh-TW" sz="2400" err="1">
                <a:latin typeface="+mj-lt"/>
                <a:cs typeface="Arial" panose="020B0604020202020204" pitchFamily="34" charset="0"/>
              </a:rPr>
              <a:t>ax.set_xlabel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(</a:t>
            </a:r>
            <a:r>
              <a:rPr lang="en-US" altLang="zh-TW" sz="240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‘X’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</a:t>
            </a:r>
            <a:endParaRPr lang="pl-PL" altLang="zh-TW" sz="240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altLang="zh-TW" sz="2400" err="1">
                <a:latin typeface="+mj-lt"/>
                <a:cs typeface="Arial" panose="020B0604020202020204" pitchFamily="34" charset="0"/>
              </a:rPr>
              <a:t>plt.title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(</a:t>
            </a:r>
            <a:r>
              <a:rPr lang="en-US" altLang="zh-TW" sz="240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‘</a:t>
            </a:r>
            <a:r>
              <a:rPr lang="zh-TW" altLang="en-US" sz="240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標題</a:t>
            </a:r>
            <a:r>
              <a:rPr lang="en-US" altLang="zh-TW" sz="240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’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zh-TW" sz="2400" err="1">
                <a:latin typeface="+mj-lt"/>
                <a:cs typeface="Arial" panose="020B0604020202020204" pitchFamily="34" charset="0"/>
              </a:rPr>
              <a:t>plt.show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()</a:t>
            </a:r>
          </a:p>
          <a:p>
            <a:pPr marL="457200" lvl="1" indent="0">
              <a:buNone/>
            </a:pPr>
            <a:endParaRPr lang="en-US" altLang="zh-TW"/>
          </a:p>
          <a:p>
            <a:pPr lvl="1"/>
            <a:endParaRPr lang="en-US" altLang="zh-TW" sz="2800" b="1"/>
          </a:p>
          <a:p>
            <a:pPr lvl="1"/>
            <a:endParaRPr lang="zh-TW" altLang="en-US" sz="400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542" y="0"/>
            <a:ext cx="4447326" cy="523220"/>
          </a:xfrm>
        </p:spPr>
        <p:txBody>
          <a:bodyPr/>
          <a:lstStyle/>
          <a:p>
            <a:pPr lvl="1" algn="l"/>
            <a:r>
              <a:rPr lang="en-US" altLang="zh-TW" sz="2800"/>
              <a:t>Python</a:t>
            </a:r>
            <a:r>
              <a:rPr lang="zh-TW" altLang="en-US" sz="2800"/>
              <a:t>語法教學</a:t>
            </a:r>
            <a:r>
              <a:rPr lang="en-US" altLang="zh-TW" sz="2800"/>
              <a:t>(4/4)-</a:t>
            </a:r>
            <a:r>
              <a:rPr lang="zh-TW" altLang="en-US" sz="2800"/>
              <a:t>繪圖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30</a:t>
            </a:fld>
            <a:r>
              <a:rPr lang="en-US" altLang="zh-TW"/>
              <a:t>/32</a:t>
            </a:r>
            <a:endParaRPr lang="zh-TW" altLang="en-US"/>
          </a:p>
        </p:txBody>
      </p:sp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F64E313B-A0AB-4E3D-A627-4057C17F0B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199062"/>
              </p:ext>
            </p:extLst>
          </p:nvPr>
        </p:nvGraphicFramePr>
        <p:xfrm>
          <a:off x="3200400" y="5410200"/>
          <a:ext cx="4603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2" imgW="460800" imgH="534600" progId="Package">
                  <p:embed/>
                </p:oleObj>
              </mc:Choice>
              <mc:Fallback>
                <p:oleObj name="封裝程式殼層物件" showAsIcon="1" r:id="rId2" imgW="460800" imgH="534600" progId="Package">
                  <p:embed/>
                  <p:pic>
                    <p:nvPicPr>
                      <p:cNvPr id="3" name="物件 2">
                        <a:extLst>
                          <a:ext uri="{FF2B5EF4-FFF2-40B4-BE49-F238E27FC236}">
                            <a16:creationId xmlns:a16="http://schemas.microsoft.com/office/drawing/2014/main" id="{F64E313B-A0AB-4E3D-A627-4057C17F0B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00400" y="5410200"/>
                        <a:ext cx="460375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EE3DA9E1-F35A-4932-BD97-783293612AF7}"/>
              </a:ext>
            </a:extLst>
          </p:cNvPr>
          <p:cNvSpPr txBox="1"/>
          <p:nvPr/>
        </p:nvSpPr>
        <p:spPr>
          <a:xfrm>
            <a:off x="3733800" y="5410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+mj-lt"/>
                <a:ea typeface="+mj-ea"/>
              </a:rPr>
              <a:t>附錄</a:t>
            </a:r>
            <a:r>
              <a:rPr lang="en-US" altLang="zh-TW">
                <a:latin typeface="+mj-lt"/>
                <a:ea typeface="+mj-ea"/>
              </a:rPr>
              <a:t>:3</a:t>
            </a:r>
            <a:r>
              <a:rPr lang="zh-TW" altLang="en-US">
                <a:latin typeface="+mj-lt"/>
                <a:ea typeface="+mj-ea"/>
              </a:rPr>
              <a:t>軸整體程式</a:t>
            </a:r>
          </a:p>
        </p:txBody>
      </p:sp>
    </p:spTree>
    <p:extLst>
      <p:ext uri="{BB962C8B-B14F-4D97-AF65-F5344CB8AC3E}">
        <p14:creationId xmlns:p14="http://schemas.microsoft.com/office/powerpoint/2010/main" val="3600438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sz="quarter" idx="11"/>
          </p:nvPr>
        </p:nvSpPr>
        <p:spPr/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04412"/>
              </p:ext>
            </p:extLst>
          </p:nvPr>
        </p:nvGraphicFramePr>
        <p:xfrm>
          <a:off x="304800" y="685800"/>
          <a:ext cx="8458200" cy="5547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229100">
                  <a:extLst>
                    <a:ext uri="{9D8B030D-6E8A-4147-A177-3AD203B41FA5}">
                      <a16:colId xmlns:a16="http://schemas.microsoft.com/office/drawing/2014/main" val="1632227894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511006552"/>
                    </a:ext>
                  </a:extLst>
                </a:gridCol>
              </a:tblGrid>
              <a:tr h="442970">
                <a:tc>
                  <a:txBody>
                    <a:bodyPr/>
                    <a:lstStyle/>
                    <a:p>
                      <a:r>
                        <a:rPr lang="zh-TW" altLang="en-US" sz="2800"/>
                        <a:t>中文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/>
                        <a:t>英文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32876"/>
                  </a:ext>
                </a:extLst>
              </a:tr>
              <a:tr h="4429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/>
                        <a:t>空間描述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/>
                        <a:t>space description</a:t>
                      </a:r>
                      <a:endParaRPr lang="zh-TW" altLang="en-US" sz="2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237888"/>
                  </a:ext>
                </a:extLst>
              </a:tr>
              <a:tr h="4429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/>
                        <a:t>座標轉換 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/>
                        <a:t>coordinate transformation</a:t>
                      </a:r>
                      <a:endParaRPr lang="zh-TW" altLang="en-US" sz="2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484605"/>
                  </a:ext>
                </a:extLst>
              </a:tr>
              <a:tr h="4429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/>
                        <a:t>旋轉矩陣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/>
                        <a:t>rotation matrix</a:t>
                      </a:r>
                      <a:endParaRPr lang="zh-TW" altLang="en-US" sz="2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927897"/>
                  </a:ext>
                </a:extLst>
              </a:tr>
              <a:tr h="390856">
                <a:tc>
                  <a:txBody>
                    <a:bodyPr/>
                    <a:lstStyle/>
                    <a:p>
                      <a:r>
                        <a:rPr lang="zh-TW" altLang="en-US" sz="2400"/>
                        <a:t>平移</a:t>
                      </a:r>
                      <a:endParaRPr lang="zh-TW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translation</a:t>
                      </a:r>
                      <a:endParaRPr lang="zh-TW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765873"/>
                  </a:ext>
                </a:extLst>
              </a:tr>
              <a:tr h="390856">
                <a:tc>
                  <a:txBody>
                    <a:bodyPr/>
                    <a:lstStyle/>
                    <a:p>
                      <a:r>
                        <a:rPr lang="zh-TW" altLang="en-US" sz="2400"/>
                        <a:t>旋轉</a:t>
                      </a:r>
                      <a:endParaRPr lang="zh-TW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rotation</a:t>
                      </a:r>
                      <a:endParaRPr lang="zh-TW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16062"/>
                  </a:ext>
                </a:extLst>
              </a:tr>
              <a:tr h="390856">
                <a:tc>
                  <a:txBody>
                    <a:bodyPr/>
                    <a:lstStyle/>
                    <a:p>
                      <a:r>
                        <a:rPr lang="zh-TW" altLang="en-US" sz="2400"/>
                        <a:t>串聯式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/>
                        <a:t>tandem</a:t>
                      </a:r>
                      <a:endParaRPr lang="en-US" altLang="zh-TW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630494"/>
                  </a:ext>
                </a:extLst>
              </a:tr>
              <a:tr h="390856">
                <a:tc>
                  <a:txBody>
                    <a:bodyPr/>
                    <a:lstStyle/>
                    <a:p>
                      <a:r>
                        <a:rPr lang="zh-TW" altLang="en-US" sz="2400"/>
                        <a:t>三軸機械手臂 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/>
                        <a:t>three-axis</a:t>
                      </a:r>
                      <a:r>
                        <a:rPr lang="zh-TW" altLang="en-US" sz="2400"/>
                        <a:t> </a:t>
                      </a:r>
                      <a:r>
                        <a:rPr lang="en-US" altLang="zh-TW" sz="2400"/>
                        <a:t>robot manipulator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747126"/>
                  </a:ext>
                </a:extLst>
              </a:tr>
              <a:tr h="390856">
                <a:tc>
                  <a:txBody>
                    <a:bodyPr/>
                    <a:lstStyle/>
                    <a:p>
                      <a:r>
                        <a:rPr lang="zh-TW" altLang="en-US" sz="2400"/>
                        <a:t>正運動學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/>
                        <a:t>kinematics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389735"/>
                  </a:ext>
                </a:extLst>
              </a:tr>
              <a:tr h="390856">
                <a:tc>
                  <a:txBody>
                    <a:bodyPr/>
                    <a:lstStyle/>
                    <a:p>
                      <a:r>
                        <a:rPr lang="zh-TW" altLang="en-US" sz="2400"/>
                        <a:t>逆運動學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/>
                        <a:t>Inverse Kinematics</a:t>
                      </a:r>
                      <a:endParaRPr lang="en-US" altLang="zh-TW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34873"/>
                  </a:ext>
                </a:extLst>
              </a:tr>
              <a:tr h="390856">
                <a:tc>
                  <a:txBody>
                    <a:bodyPr/>
                    <a:lstStyle/>
                    <a:p>
                      <a:r>
                        <a:rPr lang="zh-TW" altLang="en-US" sz="2400"/>
                        <a:t>終端效應器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/>
                        <a:t>end-effector</a:t>
                      </a:r>
                      <a:endParaRPr lang="en-US" altLang="zh-TW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770"/>
                  </a:ext>
                </a:extLst>
              </a:tr>
              <a:tr h="390856">
                <a:tc>
                  <a:txBody>
                    <a:bodyPr/>
                    <a:lstStyle/>
                    <a:p>
                      <a:r>
                        <a:rPr lang="zh-TW" altLang="en-US" sz="2400"/>
                        <a:t>齊次座標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/>
                        <a:t>homogeneous coordinate</a:t>
                      </a:r>
                      <a:endParaRPr lang="zh-TW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5030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31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49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zh-TW" altLang="en-US"/>
              <a:t>謝 謝 指 教</a:t>
            </a:r>
          </a:p>
        </p:txBody>
      </p:sp>
      <p:pic>
        <p:nvPicPr>
          <p:cNvPr id="21507" name="圖片 6" descr="home4.bmp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3429000"/>
            <a:ext cx="1922462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圖片 7" descr="hum7_1.bmp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0"/>
            <a:ext cx="24003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MSLmark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43400"/>
            <a:ext cx="17843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>
                    <a:cs typeface="Times New Roman" panose="02020603050405020304" pitchFamily="18" charset="0"/>
                  </a:rPr>
                  <a:t>位置描述 </a:t>
                </a:r>
                <a:r>
                  <a:rPr lang="en-US" altLang="zh-TW" sz="2800">
                    <a:cs typeface="Times New Roman" panose="02020603050405020304" pitchFamily="18" charset="0"/>
                  </a:rPr>
                  <a:t>(Position description)</a:t>
                </a:r>
              </a:p>
              <a:p>
                <a:pPr lvl="1"/>
                <a:r>
                  <a:rPr lang="zh-TW" altLang="en-US" sz="2400">
                    <a:cs typeface="Times New Roman" panose="02020603050405020304" pitchFamily="18" charset="0"/>
                  </a:rPr>
                  <a:t>空間中任一點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P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的位置可用如下的列向量 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(column)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 表示</a:t>
                </a:r>
                <a:endParaRPr lang="en-US" altLang="zh-TW" sz="2400">
                  <a:cs typeface="Times New Roman" panose="02020603050405020304" pitchFamily="18" charset="0"/>
                </a:endParaRPr>
              </a:p>
              <a:p>
                <a:pPr lvl="1"/>
                <a:endParaRPr lang="en-US" altLang="zh-TW" sz="2400">
                  <a:cs typeface="Times New Roman" panose="02020603050405020304" pitchFamily="18" charset="0"/>
                </a:endParaRPr>
              </a:p>
              <a:p>
                <a:pPr lvl="1"/>
                <a:endParaRPr lang="en-US" altLang="zh-TW" sz="2400">
                  <a:cs typeface="Times New Roman" panose="02020603050405020304" pitchFamily="18" charset="0"/>
                </a:endParaRPr>
              </a:p>
              <a:p>
                <a:pPr lvl="1"/>
                <a:endParaRPr lang="en-US" altLang="zh-TW" sz="2400">
                  <a:cs typeface="Times New Roman" panose="02020603050405020304" pitchFamily="18" charset="0"/>
                </a:endParaRPr>
              </a:p>
              <a:p>
                <a:pPr lvl="1"/>
                <a:endParaRPr lang="en-US" altLang="zh-TW" sz="2400">
                  <a:cs typeface="Times New Roman" panose="02020603050405020304" pitchFamily="18" charset="0"/>
                </a:endParaRPr>
              </a:p>
              <a:p>
                <a:pPr lvl="1"/>
                <a:endParaRPr lang="en-US" altLang="zh-TW" sz="2400"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</m:oMath>
                </a14:m>
                <a:r>
                  <a:rPr lang="zh-TW" altLang="en-US" sz="2400">
                    <a:cs typeface="Times New Roman" panose="02020603050405020304" pitchFamily="18" charset="0"/>
                  </a:rPr>
                  <a:t>：座標系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{A}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中，點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P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的位置向量</a:t>
                </a:r>
                <a:endParaRPr lang="en-US" altLang="zh-TW" sz="2400"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400">
                    <a:cs typeface="Times New Roman" panose="02020603050405020304" pitchFamily="18" charset="0"/>
                  </a:rPr>
                  <a:t>：座標系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{A}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中，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X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的分量</a:t>
                </a:r>
                <a:endParaRPr lang="en-US" altLang="zh-TW" sz="2400"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sz="2400">
                    <a:cs typeface="Times New Roman" panose="02020603050405020304" pitchFamily="18" charset="0"/>
                  </a:rPr>
                  <a:t>：座標系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{A}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中，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Y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的分量</a:t>
                </a:r>
                <a:endParaRPr lang="en-US" altLang="zh-TW" sz="2400"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TW" altLang="en-US" sz="2400">
                    <a:cs typeface="Times New Roman" panose="02020603050405020304" pitchFamily="18" charset="0"/>
                  </a:rPr>
                  <a:t>：座標系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{A}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中，</a:t>
                </a:r>
                <a:r>
                  <a:rPr lang="en-US" altLang="zh-TW" sz="2400">
                    <a:cs typeface="Times New Roman" panose="02020603050405020304" pitchFamily="18" charset="0"/>
                  </a:rPr>
                  <a:t>Z</a:t>
                </a:r>
                <a:r>
                  <a:rPr lang="zh-TW" altLang="en-US" sz="2400">
                    <a:cs typeface="Times New Roman" panose="02020603050405020304" pitchFamily="18" charset="0"/>
                  </a:rPr>
                  <a:t>的分量</a:t>
                </a:r>
                <a:endParaRPr lang="en-US" altLang="zh-TW" sz="2400">
                  <a:cs typeface="Times New Roman" panose="02020603050405020304" pitchFamily="18" charset="0"/>
                </a:endParaRPr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2" t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758035" cy="523220"/>
          </a:xfrm>
        </p:spPr>
        <p:txBody>
          <a:bodyPr/>
          <a:lstStyle/>
          <a:p>
            <a:r>
              <a:rPr lang="zh-TW" altLang="en-US"/>
              <a:t>位置與姿態描述 </a:t>
            </a:r>
            <a:r>
              <a:rPr lang="en-US" altLang="zh-TW"/>
              <a:t>(1/3)</a:t>
            </a:r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7569"/>
              </p:ext>
            </p:extLst>
          </p:nvPr>
        </p:nvGraphicFramePr>
        <p:xfrm>
          <a:off x="4724400" y="1981200"/>
          <a:ext cx="129540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723600" imgH="749160" progId="Equation.3">
                  <p:embed/>
                </p:oleObj>
              </mc:Choice>
              <mc:Fallback>
                <p:oleObj name="方程式" r:id="rId4" imgW="723600" imgH="749160" progId="Equation.3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4400" y="1981200"/>
                        <a:ext cx="1295400" cy="1341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513165"/>
              </p:ext>
            </p:extLst>
          </p:nvPr>
        </p:nvGraphicFramePr>
        <p:xfrm>
          <a:off x="1262143" y="1721852"/>
          <a:ext cx="2624057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305134" imgH="2495497" progId="Visio.Drawing.11">
                  <p:embed/>
                </p:oleObj>
              </mc:Choice>
              <mc:Fallback>
                <p:oleObj name="Visio" r:id="rId6" imgW="3305134" imgH="2495497" progId="Visio.Drawing.11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2143" y="1721852"/>
                        <a:ext cx="2624057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3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28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0" y="609600"/>
                <a:ext cx="9296400" cy="5937250"/>
              </a:xfrm>
            </p:spPr>
            <p:txBody>
              <a:bodyPr/>
              <a:lstStyle/>
              <a:p>
                <a:r>
                  <a:rPr lang="zh-TW" altLang="en-US" sz="2800"/>
                  <a:t>姿態描述</a:t>
                </a:r>
                <a:r>
                  <a:rPr lang="en-US" altLang="zh-TW" sz="2800"/>
                  <a:t>(</a:t>
                </a:r>
                <a:r>
                  <a:rPr lang="zh-TW" altLang="en-US" sz="2800"/>
                  <a:t>旋轉矩陣</a:t>
                </a:r>
                <a:r>
                  <a:rPr lang="en-US" altLang="zh-TW" sz="2800"/>
                  <a:t>)―Posture description(Rotation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大地座標：</m:t>
                    </m:r>
                  </m:oMath>
                </a14:m>
                <a:r>
                  <a:rPr lang="zh-TW" altLang="en-US" sz="240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sz="2400"/>
                  <a:t> </a:t>
                </a:r>
                <a:endParaRPr lang="en-US" altLang="zh-TW" sz="2400"/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表示法：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400"/>
              </a:p>
              <a:p>
                <a:pPr lvl="1"/>
                <a:endParaRPr lang="en-US" altLang="zh-TW" sz="2400"/>
              </a:p>
              <a:p>
                <a:pPr lvl="2"/>
                <a:r>
                  <a:rPr lang="zh-TW" altLang="en-US" sz="2400">
                    <a:solidFill>
                      <a:srgbClr val="FF0000"/>
                    </a:solidFill>
                  </a:rPr>
                  <a:t>紅色</a:t>
                </a:r>
                <a:r>
                  <a:rPr lang="zh-TW" altLang="en-US" sz="2400"/>
                  <a:t>為</a:t>
                </a:r>
                <a:r>
                  <a:rPr lang="en-US" altLang="zh-TW" sz="2400"/>
                  <a:t>x</a:t>
                </a:r>
                <a:r>
                  <a:rPr lang="zh-TW" altLang="en-US" sz="2400"/>
                  <a:t>軸向量表示法</a:t>
                </a:r>
                <a:endParaRPr lang="en-US" altLang="zh-TW" sz="2400"/>
              </a:p>
              <a:p>
                <a:pPr lvl="2"/>
                <a:r>
                  <a:rPr lang="zh-TW" altLang="en-US" sz="2400">
                    <a:solidFill>
                      <a:srgbClr val="00B050"/>
                    </a:solidFill>
                  </a:rPr>
                  <a:t>綠色</a:t>
                </a:r>
                <a:r>
                  <a:rPr lang="zh-TW" altLang="en-US" sz="2400"/>
                  <a:t>為</a:t>
                </a:r>
                <a:r>
                  <a:rPr lang="en-US" altLang="zh-TW" sz="2400"/>
                  <a:t>y</a:t>
                </a:r>
                <a:r>
                  <a:rPr lang="zh-TW" altLang="en-US" sz="2400"/>
                  <a:t>軸向量表示法</a:t>
                </a:r>
                <a:endParaRPr lang="en-US" altLang="zh-TW" sz="2400"/>
              </a:p>
              <a:p>
                <a:pPr lvl="2"/>
                <a:r>
                  <a:rPr lang="zh-TW" altLang="en-US" sz="2400">
                    <a:solidFill>
                      <a:srgbClr val="0070C0"/>
                    </a:solidFill>
                  </a:rPr>
                  <a:t>藍色</a:t>
                </a:r>
                <a:r>
                  <a:rPr lang="zh-TW" altLang="en-US" sz="2400"/>
                  <a:t>為</a:t>
                </a:r>
                <a:r>
                  <a:rPr lang="en-US" altLang="zh-TW" sz="2400"/>
                  <a:t>z</a:t>
                </a:r>
                <a:r>
                  <a:rPr lang="zh-TW" altLang="en-US" sz="2400"/>
                  <a:t>軸向量表示法</a:t>
                </a:r>
                <a:endParaRPr lang="en-US" altLang="zh-TW" sz="2400"/>
              </a:p>
              <a:p>
                <a:endParaRPr lang="zh-TW" altLang="en-US" sz="280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9600"/>
                <a:ext cx="9296400" cy="5937250"/>
              </a:xfrm>
              <a:blipFill>
                <a:blip r:embed="rId2"/>
                <a:stretch>
                  <a:fillRect l="-1115" t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758035" cy="523220"/>
          </a:xfrm>
        </p:spPr>
        <p:txBody>
          <a:bodyPr/>
          <a:lstStyle/>
          <a:p>
            <a:r>
              <a:rPr lang="zh-TW" altLang="en-US"/>
              <a:t>位置與姿態描述 </a:t>
            </a:r>
            <a:r>
              <a:rPr lang="en-US" altLang="zh-TW"/>
              <a:t>(2/3)</a:t>
            </a:r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045797" y="2430587"/>
            <a:ext cx="583959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313844" y="2438400"/>
            <a:ext cx="639398" cy="121138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743200" y="2430587"/>
            <a:ext cx="457200" cy="1219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43000"/>
            <a:ext cx="1448151" cy="1433464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4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5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/>
                  <a:t>位置姿態描述</a:t>
                </a:r>
                <a:endParaRPr lang="en-US" altLang="zh-TW" sz="2800"/>
              </a:p>
              <a:p>
                <a:pPr lvl="1"/>
                <a:r>
                  <a:rPr lang="zh-TW" altLang="en-US" sz="2400"/>
                  <a:t>位置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表示：</m:t>
                    </m:r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</m:oMath>
                </a14:m>
                <a:endParaRPr lang="en-US" altLang="zh-TW" sz="2400"/>
              </a:p>
              <a:p>
                <a:pPr marL="457200" lvl="1" indent="0">
                  <a:buNone/>
                </a:pPr>
                <a:endParaRPr lang="en-US" altLang="zh-TW" sz="2400"/>
              </a:p>
              <a:p>
                <a:pPr lvl="1"/>
                <a:endParaRPr lang="en-US" altLang="zh-TW" sz="2400"/>
              </a:p>
              <a:p>
                <a:pPr lvl="1"/>
                <a:r>
                  <a:rPr lang="zh-TW" altLang="en-US" sz="2400"/>
                  <a:t>姿態表示：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</m:oMath>
                </a14:m>
                <a:endParaRPr lang="en-US" altLang="zh-TW" sz="2400"/>
              </a:p>
              <a:p>
                <a:pPr lvl="1"/>
                <a:endParaRPr lang="en-US" altLang="zh-TW" sz="2400"/>
              </a:p>
              <a:p>
                <a:pPr lvl="1"/>
                <a:r>
                  <a:rPr lang="zh-TW" altLang="en-US" sz="2400"/>
                  <a:t>位置與姿態表示：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sPre>
                  </m:oMath>
                </a14:m>
                <a:endParaRPr lang="en-US" altLang="zh-TW"/>
              </a:p>
              <a:p>
                <a:pPr lvl="1"/>
                <a:endParaRPr lang="en-US" altLang="zh-TW"/>
              </a:p>
              <a:p>
                <a:endParaRPr lang="en-US" altLang="zh-TW"/>
              </a:p>
              <a:p>
                <a:endParaRPr lang="zh-TW" altLang="en-US"/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2" t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758035" cy="523220"/>
          </a:xfrm>
        </p:spPr>
        <p:txBody>
          <a:bodyPr/>
          <a:lstStyle/>
          <a:p>
            <a:r>
              <a:rPr lang="zh-TW" altLang="en-US"/>
              <a:t>位置與姿態描述 </a:t>
            </a:r>
            <a:r>
              <a:rPr lang="en-US" altLang="zh-TW"/>
              <a:t>(3/3)</a:t>
            </a:r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52500"/>
              </p:ext>
            </p:extLst>
          </p:nvPr>
        </p:nvGraphicFramePr>
        <p:xfrm>
          <a:off x="3886200" y="762000"/>
          <a:ext cx="1304381" cy="134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723600" imgH="749160" progId="Equation.3">
                  <p:embed/>
                </p:oleObj>
              </mc:Choice>
              <mc:Fallback>
                <p:oleObj name="方程式" r:id="rId4" imgW="723600" imgH="749160" progId="Equation.3">
                  <p:embed/>
                  <p:pic>
                    <p:nvPicPr>
                      <p:cNvPr id="5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762000"/>
                        <a:ext cx="1304381" cy="134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物件 5"/>
              <p:cNvSpPr txBox="1"/>
              <p:nvPr/>
            </p:nvSpPr>
            <p:spPr bwMode="auto">
              <a:xfrm>
                <a:off x="3069672" y="2191823"/>
                <a:ext cx="5391150" cy="1266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sPre>
                      <m:r>
                        <a:rPr lang="zh-TW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Pre>
                        <m:sPrePr>
                          <m:ctrlP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sPre>
                      <m:r>
                        <a:rPr lang="zh-TW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</m:t>
                      </m:r>
                      <m:sPre>
                        <m:sPrePr>
                          <m:ctrlP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sPre>
                      <m:r>
                        <a:rPr lang="zh-TW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</m:t>
                      </m:r>
                      <m:sPre>
                        <m:sPrePr>
                          <m:ctrlP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sPre>
                      <m:r>
                        <a:rPr lang="zh-TW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6" name="物件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9672" y="2191823"/>
                <a:ext cx="5391150" cy="12668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物件 6"/>
              <p:cNvSpPr txBox="1"/>
              <p:nvPr/>
            </p:nvSpPr>
            <p:spPr bwMode="auto">
              <a:xfrm>
                <a:off x="685800" y="4475039"/>
                <a:ext cx="4724400" cy="18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sPre>
                      <m:r>
                        <a:rPr lang="zh-TW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TW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7" name="物件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4475039"/>
                <a:ext cx="4724400" cy="18970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371600" y="4457623"/>
            <a:ext cx="2714665" cy="999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147316" y="4453189"/>
            <a:ext cx="518915" cy="99961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858619" y="40773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0000FF"/>
                </a:solidFill>
                <a:latin typeface="+mn-ea"/>
                <a:ea typeface="+mn-ea"/>
              </a:rPr>
              <a:t>位置向量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222155" y="40773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  <a:latin typeface="+mn-ea"/>
                <a:ea typeface="+mn-ea"/>
              </a:rPr>
              <a:t>方位</a:t>
            </a:r>
            <a:r>
              <a:rPr lang="zh-TW" altLang="en-US" b="1">
                <a:solidFill>
                  <a:srgbClr val="FF0000"/>
                </a:solidFill>
                <a:latin typeface="+mj-ea"/>
                <a:ea typeface="+mj-ea"/>
              </a:rPr>
              <a:t>矩陣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78" y="3646346"/>
            <a:ext cx="2262929" cy="244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5</a:t>
            </a:fld>
            <a:r>
              <a:rPr lang="en-US" altLang="zh-TW"/>
              <a:t>/32</a:t>
            </a:r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E949F2-D527-45A5-976B-F242D6C2F67D}"/>
              </a:ext>
            </a:extLst>
          </p:cNvPr>
          <p:cNvSpPr/>
          <p:nvPr/>
        </p:nvSpPr>
        <p:spPr>
          <a:xfrm>
            <a:off x="5562600" y="2126965"/>
            <a:ext cx="914400" cy="1097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3A79E8-5211-4BD2-8036-134DCF91069B}"/>
              </a:ext>
            </a:extLst>
          </p:cNvPr>
          <p:cNvSpPr/>
          <p:nvPr/>
        </p:nvSpPr>
        <p:spPr>
          <a:xfrm>
            <a:off x="6553200" y="2126965"/>
            <a:ext cx="838200" cy="10970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714B50-2CE1-4C03-B366-7DF6A4F44683}"/>
              </a:ext>
            </a:extLst>
          </p:cNvPr>
          <p:cNvSpPr/>
          <p:nvPr/>
        </p:nvSpPr>
        <p:spPr>
          <a:xfrm>
            <a:off x="7473018" y="2126965"/>
            <a:ext cx="935231" cy="109709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9" name="Picture 211">
            <a:extLst>
              <a:ext uri="{FF2B5EF4-FFF2-40B4-BE49-F238E27FC236}">
                <a16:creationId xmlns:a16="http://schemas.microsoft.com/office/drawing/2014/main" id="{03CB5374-1EDD-45C2-A051-E8A3D894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47" y="3646346"/>
            <a:ext cx="1997353" cy="223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22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/>
                  <a:t>座標轉換 </a:t>
                </a:r>
                <a:r>
                  <a:rPr lang="en-US" altLang="zh-TW" sz="2800"/>
                  <a:t>(coordinate </a:t>
                </a:r>
                <a:r>
                  <a:rPr lang="en-US" altLang="zh-TW" sz="2800" err="1"/>
                  <a:t>transformmation</a:t>
                </a:r>
                <a:r>
                  <a:rPr lang="en-US" altLang="zh-TW" sz="2800"/>
                  <a:t>)</a:t>
                </a:r>
              </a:p>
              <a:p>
                <a:pPr lvl="1"/>
                <a:r>
                  <a:rPr lang="zh-TW" altLang="en-US" sz="2400"/>
                  <a:t>空間中任意點</a:t>
                </a:r>
                <a:r>
                  <a:rPr lang="en-US" altLang="zh-TW" sz="2400"/>
                  <a:t>P</a:t>
                </a:r>
                <a:r>
                  <a:rPr lang="zh-TW" altLang="en-US" sz="2400"/>
                  <a:t>從一個座標系移動到</a:t>
                </a:r>
                <a:endParaRPr lang="en-US" altLang="zh-TW" sz="2400"/>
              </a:p>
              <a:p>
                <a:pPr marL="457200" lvl="1" indent="0">
                  <a:buNone/>
                </a:pPr>
                <a:r>
                  <a:rPr lang="zh-TW" altLang="en-US" sz="2400"/>
                  <a:t>    另一個座標系之間的映射關係分為</a:t>
                </a:r>
                <a:endParaRPr lang="en-US" altLang="zh-TW" sz="2400"/>
              </a:p>
              <a:p>
                <a:pPr marL="457200" lvl="1" indent="0">
                  <a:buNone/>
                </a:pPr>
                <a:r>
                  <a:rPr lang="zh-TW" altLang="en-US" sz="2400" b="1">
                    <a:solidFill>
                      <a:srgbClr val="FF0000"/>
                    </a:solidFill>
                  </a:rPr>
                  <a:t>     </a:t>
                </a:r>
                <a:r>
                  <a:rPr lang="zh-TW" altLang="en-US" sz="2400" b="1" u="sng">
                    <a:solidFill>
                      <a:srgbClr val="FF0000"/>
                    </a:solidFill>
                  </a:rPr>
                  <a:t>座標平移 </a:t>
                </a:r>
                <a:r>
                  <a:rPr lang="en-US" altLang="zh-TW" sz="2400" b="1" u="sng">
                    <a:solidFill>
                      <a:srgbClr val="FF0000"/>
                    </a:solidFill>
                  </a:rPr>
                  <a:t>(translation)</a:t>
                </a:r>
                <a:r>
                  <a:rPr lang="zh-TW" altLang="en-US" sz="2400"/>
                  <a:t>與</a:t>
                </a:r>
                <a:r>
                  <a:rPr lang="zh-TW" altLang="en-US" sz="2400" b="1" u="sng">
                    <a:solidFill>
                      <a:srgbClr val="FF0000"/>
                    </a:solidFill>
                  </a:rPr>
                  <a:t>座標旋轉 </a:t>
                </a:r>
                <a:r>
                  <a:rPr lang="en-US" altLang="zh-TW" sz="2400" b="1" u="sng">
                    <a:solidFill>
                      <a:srgbClr val="FF0000"/>
                    </a:solidFill>
                  </a:rPr>
                  <a:t>(rotation)</a:t>
                </a:r>
              </a:p>
              <a:p>
                <a:r>
                  <a:rPr lang="zh-TW" altLang="en-US" sz="2800"/>
                  <a:t>座標平移</a:t>
                </a:r>
                <a:endParaRPr lang="en-US" altLang="zh-TW" sz="2800"/>
              </a:p>
              <a:p>
                <a:pPr lvl="1"/>
                <a:r>
                  <a:rPr lang="zh-TW" altLang="en-US" sz="2400"/>
                  <a:t>姿態相同，但座標系</a:t>
                </a:r>
                <a:r>
                  <a:rPr lang="en-US" altLang="zh-TW" sz="2400"/>
                  <a:t>{A}</a:t>
                </a:r>
                <a:r>
                  <a:rPr lang="zh-TW" altLang="en-US" sz="2400"/>
                  <a:t>與座標系</a:t>
                </a:r>
                <a:r>
                  <a:rPr lang="en-US" altLang="zh-TW" sz="2400"/>
                  <a:t>{B}</a:t>
                </a:r>
                <a:r>
                  <a:rPr lang="zh-TW" altLang="en-US" sz="2400"/>
                  <a:t>原點不重合</a:t>
                </a:r>
                <a:endParaRPr lang="en-US" altLang="zh-TW" sz="2400"/>
              </a:p>
              <a:p>
                <a:pPr lvl="1"/>
                <a:r>
                  <a:rPr lang="zh-TW" altLang="en-US" sz="2400"/>
                  <a:t>公式：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e>
                    </m:sPre>
                  </m:oMath>
                </a14:m>
                <a:endParaRPr lang="en-US" altLang="zh-TW" sz="2400"/>
              </a:p>
              <a:p>
                <a:r>
                  <a:rPr lang="zh-TW" altLang="en-US" sz="2800"/>
                  <a:t>座標旋轉</a:t>
                </a:r>
                <a:endParaRPr lang="en-US" altLang="zh-TW" sz="2800"/>
              </a:p>
              <a:p>
                <a:pPr lvl="1"/>
                <a:r>
                  <a:rPr lang="zh-TW" altLang="en-US" sz="2400"/>
                  <a:t>位置及座標原點相同，但姿態不同</a:t>
                </a:r>
                <a:endParaRPr lang="en-US" altLang="zh-TW" sz="2400"/>
              </a:p>
              <a:p>
                <a:pPr lvl="1"/>
                <a:r>
                  <a:rPr lang="zh-TW" altLang="en-US" sz="2400"/>
                  <a:t>公式：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</m:oMath>
                </a14:m>
                <a:endParaRPr lang="zh-TW" altLang="en-US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2680817" cy="523220"/>
          </a:xfrm>
        </p:spPr>
        <p:txBody>
          <a:bodyPr/>
          <a:lstStyle/>
          <a:p>
            <a:r>
              <a:rPr lang="zh-TW" altLang="en-US"/>
              <a:t>座標轉換 </a:t>
            </a:r>
            <a:r>
              <a:rPr lang="en-US" altLang="zh-TW"/>
              <a:t>(1/2)</a:t>
            </a:r>
            <a:endParaRPr lang="zh-TW" altLang="en-US"/>
          </a:p>
        </p:txBody>
      </p:sp>
      <p:pic>
        <p:nvPicPr>
          <p:cNvPr id="7" name="Picture 7" descr="D:\研究成果\研究生meeting\20111012\機器人學02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51550" r="45512" b="31398"/>
          <a:stretch>
            <a:fillRect/>
          </a:stretch>
        </p:blipFill>
        <p:spPr bwMode="auto">
          <a:xfrm>
            <a:off x="5791200" y="3352800"/>
            <a:ext cx="3200400" cy="213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D:\研究成果\研究生meeting\20111012\機器人學02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72" t="51550" r="11955" b="31398"/>
          <a:stretch>
            <a:fillRect/>
          </a:stretch>
        </p:blipFill>
        <p:spPr bwMode="auto">
          <a:xfrm>
            <a:off x="3733800" y="4808214"/>
            <a:ext cx="1828800" cy="201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6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86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/>
                  <a:t>座標的複合轉換</a:t>
                </a:r>
                <a:endParaRPr lang="en-US" altLang="zh-TW" sz="2800"/>
              </a:p>
              <a:p>
                <a:pPr lvl="1"/>
                <a:r>
                  <a:rPr lang="zh-TW" altLang="en-US" sz="2400"/>
                  <a:t>座標系</a:t>
                </a:r>
                <a:r>
                  <a:rPr lang="en-US" altLang="zh-TW" sz="2400"/>
                  <a:t>{A}</a:t>
                </a:r>
                <a:r>
                  <a:rPr lang="zh-TW" altLang="en-US" sz="2400"/>
                  <a:t>與座標系</a:t>
                </a:r>
                <a:r>
                  <a:rPr lang="en-US" altLang="zh-TW" sz="2400"/>
                  <a:t>{B}</a:t>
                </a:r>
                <a:r>
                  <a:rPr lang="zh-TW" altLang="en-US" sz="2400"/>
                  <a:t>原點不重合，姿態也不同</a:t>
                </a:r>
                <a:endParaRPr lang="en-US" altLang="zh-TW" sz="2400"/>
              </a:p>
              <a:p>
                <a:pPr lvl="1"/>
                <a:r>
                  <a:rPr lang="zh-TW" altLang="en-US" sz="2400"/>
                  <a:t>公式：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</m:oMath>
                </a14:m>
                <a:r>
                  <a:rPr lang="en-US" altLang="zh-TW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e>
                    </m:sPre>
                  </m:oMath>
                </a14:m>
                <a:endParaRPr lang="zh-TW" altLang="en-US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2680817" cy="523220"/>
          </a:xfrm>
        </p:spPr>
        <p:txBody>
          <a:bodyPr/>
          <a:lstStyle/>
          <a:p>
            <a:r>
              <a:rPr lang="zh-TW" altLang="en-US"/>
              <a:t>座標轉換 </a:t>
            </a:r>
            <a:r>
              <a:rPr lang="en-US" altLang="zh-TW"/>
              <a:t>(2/2)</a:t>
            </a:r>
            <a:endParaRPr lang="zh-TW" altLang="en-US"/>
          </a:p>
        </p:txBody>
      </p:sp>
      <p:pic>
        <p:nvPicPr>
          <p:cNvPr id="6" name="Picture 7" descr="D:\研究成果\研究生meeting\20111012\機器人學02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22" t="8394" r="33244" b="71002"/>
          <a:stretch>
            <a:fillRect/>
          </a:stretch>
        </p:blipFill>
        <p:spPr bwMode="auto">
          <a:xfrm>
            <a:off x="2073275" y="2286000"/>
            <a:ext cx="4921250" cy="369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7</a:t>
            </a:fld>
            <a:r>
              <a:rPr lang="en-US" altLang="zh-TW"/>
              <a:t>/32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86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/>
                  <a:t>齊次座標轉換 </a:t>
                </a:r>
                <a:r>
                  <a:rPr lang="en-US" altLang="zh-TW" sz="2800"/>
                  <a:t>(Homogeneous Coord. Trans.)</a:t>
                </a:r>
              </a:p>
              <a:p>
                <a:pPr lvl="1"/>
                <a:r>
                  <a:rPr lang="zh-TW" altLang="en-US" sz="2400"/>
                  <a:t>方便將空間的座標系</a:t>
                </a:r>
                <a:r>
                  <a:rPr lang="zh-TW" altLang="en-US" sz="2400" b="1">
                    <a:solidFill>
                      <a:srgbClr val="FF0000"/>
                    </a:solidFill>
                  </a:rPr>
                  <a:t>平移、縮放、旋轉</a:t>
                </a:r>
                <a:endParaRPr lang="en-US" altLang="zh-TW" sz="2400" b="1">
                  <a:solidFill>
                    <a:srgbClr val="FF0000"/>
                  </a:solidFill>
                </a:endParaRPr>
              </a:p>
              <a:p>
                <a:pPr lvl="1"/>
                <a:r>
                  <a:rPr lang="zh-TW" altLang="en-US" sz="2400"/>
                  <a:t>機械手臂等連桿配置，可透過齊次座標轉換矩陣得出</a:t>
                </a:r>
                <a:endParaRPr lang="en-US" altLang="zh-TW" sz="2400"/>
              </a:p>
              <a:p>
                <a:pPr lvl="1"/>
                <a:r>
                  <a:rPr lang="zh-TW" altLang="en-US" sz="2400"/>
                  <a:t>使用四個元素</a:t>
                </a:r>
                <a:r>
                  <a:rPr lang="en-US" altLang="zh-TW" sz="2400"/>
                  <a:t>(x, y, z, w)</a:t>
                </a:r>
                <a:r>
                  <a:rPr lang="zh-TW" altLang="en-US" sz="2400"/>
                  <a:t>來表示</a:t>
                </a:r>
                <a:endParaRPr lang="en-US" altLang="zh-TW" sz="2400"/>
              </a:p>
              <a:p>
                <a:pPr lvl="2"/>
                <a:r>
                  <a:rPr lang="en-US" altLang="zh-TW" sz="2000"/>
                  <a:t>w</a:t>
                </a:r>
                <a:r>
                  <a:rPr lang="zh-TW" altLang="en-US" sz="2000"/>
                  <a:t>代表座標軸的遠近參數，通常設為</a:t>
                </a:r>
                <a:r>
                  <a:rPr lang="en-US" altLang="zh-TW" sz="2000"/>
                  <a:t>1</a:t>
                </a:r>
              </a:p>
              <a:p>
                <a:pPr lvl="2"/>
                <a:r>
                  <a:rPr lang="en-US" altLang="zh-TW" sz="2000"/>
                  <a:t>w</a:t>
                </a:r>
                <a:r>
                  <a:rPr lang="zh-TW" altLang="en-US" sz="2000"/>
                  <a:t>用來表示遠近感時，會設定為距離的倒數（</a:t>
                </a:r>
                <a:r>
                  <a:rPr lang="en-US" altLang="zh-TW" sz="2000"/>
                  <a:t>1/</a:t>
                </a:r>
                <a:r>
                  <a:rPr lang="zh-TW" altLang="en-US" sz="2000"/>
                  <a:t>距離）</a:t>
                </a:r>
                <a:endParaRPr lang="en-US" altLang="zh-TW" sz="2000"/>
              </a:p>
              <a:p>
                <a:pPr lvl="3"/>
                <a:r>
                  <a:rPr lang="zh-TW" altLang="en-US" sz="2000"/>
                  <a:t>例如：表示一個無限遠的距離時，我們會將</a:t>
                </a:r>
                <a:r>
                  <a:rPr lang="en-US" altLang="zh-TW" sz="2000"/>
                  <a:t>w </a:t>
                </a:r>
                <a:r>
                  <a:rPr lang="zh-TW" altLang="en-US" sz="2000"/>
                  <a:t>設定為</a:t>
                </a:r>
                <a:r>
                  <a:rPr lang="en-US" altLang="zh-TW" sz="2000"/>
                  <a:t>0</a:t>
                </a:r>
              </a:p>
              <a:p>
                <a:pPr marL="0" indent="0">
                  <a:buNone/>
                </a:pPr>
                <a:r>
                  <a:rPr lang="en-US" altLang="zh-TW" sz="2800"/>
                  <a:t> 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Pre>
                      <m:sPre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</m:oMath>
                </a14:m>
                <a:r>
                  <a:rPr lang="en-US" altLang="zh-TW" sz="280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</m:e>
                    </m:sPre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Pre>
                                <m:sPrePr>
                                  <m:ctrlPr>
                                    <a:rPr lang="en-US" altLang="zh-TW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8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sPre>
                            </m:e>
                          </m:mr>
                          <m:mr>
                            <m:e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Pre>
                                <m:sPrePr>
                                  <m:ctrlPr>
                                    <a:rPr lang="en-US" altLang="zh-TW" sz="2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TW" sz="28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zh-TW" sz="28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sPre>
                            </m:e>
                            <m:e>
                              <m:sPre>
                                <m:sPre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sPre>
                            </m:e>
                          </m:mr>
                          <m:mr>
                            <m:e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Pre>
                                <m:sPrePr>
                                  <m:ctrlPr>
                                    <a:rPr lang="en-US" altLang="zh-TW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8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sPre>
                            </m:e>
                          </m:mr>
                          <m:mr>
                            <m:e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800"/>
              </a:p>
              <a:p>
                <a:pPr marL="0" indent="0">
                  <a:buNone/>
                </a:pPr>
                <a:r>
                  <a:rPr lang="zh-TW" altLang="en-US" sz="2800"/>
                  <a:t>   </a:t>
                </a:r>
                <a:r>
                  <a:rPr lang="en-US" altLang="zh-TW" sz="2800"/>
                  <a:t>					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sPre>
                    <m:sPre>
                      <m:sPre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</m:oMath>
                </a14:m>
                <a:endParaRPr lang="en-US" altLang="zh-TW"/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3398962" cy="523220"/>
          </a:xfrm>
        </p:spPr>
        <p:txBody>
          <a:bodyPr/>
          <a:lstStyle/>
          <a:p>
            <a:r>
              <a:rPr lang="zh-TW" altLang="en-US"/>
              <a:t>齊次座標轉換 </a:t>
            </a:r>
            <a:r>
              <a:rPr lang="en-US" altLang="zh-TW"/>
              <a:t>(1/3)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物件 5"/>
              <p:cNvSpPr txBox="1"/>
              <p:nvPr/>
            </p:nvSpPr>
            <p:spPr>
              <a:xfrm>
                <a:off x="7950256" y="271363"/>
                <a:ext cx="1487488" cy="14097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𝑤𝑦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6" name="物件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256" y="271363"/>
                <a:ext cx="1487488" cy="1409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物件 6"/>
              <p:cNvSpPr txBox="1"/>
              <p:nvPr/>
            </p:nvSpPr>
            <p:spPr>
              <a:xfrm>
                <a:off x="7091363" y="404713"/>
                <a:ext cx="1214437" cy="1143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7" name="物件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363" y="404713"/>
                <a:ext cx="1214437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向右箭號 7"/>
          <p:cNvSpPr/>
          <p:nvPr/>
        </p:nvSpPr>
        <p:spPr>
          <a:xfrm>
            <a:off x="3886200" y="3962400"/>
            <a:ext cx="609600" cy="34454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31229" y="5431820"/>
            <a:ext cx="4084171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8E43CC5F-1AB8-4BEC-82AC-75ACFB5D3858}" type="slidenum">
              <a:rPr lang="zh-TW" altLang="en-US" smtClean="0"/>
              <a:pPr algn="ctr">
                <a:defRPr/>
              </a:pPr>
              <a:t>8</a:t>
            </a:fld>
            <a:r>
              <a:rPr lang="en-US" altLang="zh-TW"/>
              <a:t>/32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888705" y="5696821"/>
                <a:ext cx="4267200" cy="76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sPre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05" y="5696821"/>
                <a:ext cx="4267200" cy="7650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向右箭號 7">
            <a:extLst>
              <a:ext uri="{FF2B5EF4-FFF2-40B4-BE49-F238E27FC236}">
                <a16:creationId xmlns:a16="http://schemas.microsoft.com/office/drawing/2014/main" id="{FC832C72-3698-4EC4-B0CE-FF07B3F29E59}"/>
              </a:ext>
            </a:extLst>
          </p:cNvPr>
          <p:cNvSpPr/>
          <p:nvPr/>
        </p:nvSpPr>
        <p:spPr>
          <a:xfrm>
            <a:off x="3886200" y="4667682"/>
            <a:ext cx="609600" cy="34454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161037"/>
      </p:ext>
    </p:extLst>
  </p:cSld>
  <p:clrMapOvr>
    <a:masterClrMapping/>
  </p:clrMapOvr>
</p:sld>
</file>

<file path=ppt/theme/theme1.xml><?xml version="1.0" encoding="utf-8"?>
<a:theme xmlns:a="http://schemas.openxmlformats.org/drawingml/2006/main" name="ICLab投影片母片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clab1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clab1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iclab1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智慧型控制實驗室-eng</Template>
  <TotalTime>0</TotalTime>
  <Words>1896</Words>
  <Application>Microsoft Office PowerPoint</Application>
  <PresentationFormat>如螢幕大小 (4:3)</PresentationFormat>
  <Paragraphs>310</Paragraphs>
  <Slides>33</Slides>
  <Notes>6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4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33</vt:i4>
      </vt:variant>
    </vt:vector>
  </HeadingPairs>
  <TitlesOfParts>
    <vt:vector size="46" baseType="lpstr">
      <vt:lpstr>標楷體</vt:lpstr>
      <vt:lpstr>Arial</vt:lpstr>
      <vt:lpstr>Cambria Math</vt:lpstr>
      <vt:lpstr>Times New Roman</vt:lpstr>
      <vt:lpstr>Wingdings</vt:lpstr>
      <vt:lpstr>ICLab投影片母片</vt:lpstr>
      <vt:lpstr>iclab1</vt:lpstr>
      <vt:lpstr>1_iclab1</vt:lpstr>
      <vt:lpstr>2_iclab1</vt:lpstr>
      <vt:lpstr>方程式</vt:lpstr>
      <vt:lpstr>Visio</vt:lpstr>
      <vt:lpstr>Equation</vt:lpstr>
      <vt:lpstr>封裝程式殼層物件</vt:lpstr>
      <vt:lpstr>空間描述與座標轉換</vt:lpstr>
      <vt:lpstr>大綱</vt:lpstr>
      <vt:lpstr>學習目的與用途</vt:lpstr>
      <vt:lpstr>位置與姿態描述 (1/3)</vt:lpstr>
      <vt:lpstr>位置與姿態描述 (2/3)</vt:lpstr>
      <vt:lpstr>位置與姿態描述 (3/3)</vt:lpstr>
      <vt:lpstr>座標轉換 (1/2)</vt:lpstr>
      <vt:lpstr>座標轉換 (2/2)</vt:lpstr>
      <vt:lpstr>齊次座標轉換 (1/3)</vt:lpstr>
      <vt:lpstr>齊次座標轉換 (2/3)</vt:lpstr>
      <vt:lpstr>齊次座標轉換 (3/3)</vt:lpstr>
      <vt:lpstr>齊次旋轉矩陣 (1/3)</vt:lpstr>
      <vt:lpstr>齊次旋轉矩陣 (2/3)</vt:lpstr>
      <vt:lpstr>齊次旋轉矩陣 (3/3)</vt:lpstr>
      <vt:lpstr>齊次轉換矩陣 (1/6)</vt:lpstr>
      <vt:lpstr>齊次轉換矩陣 (2/6)</vt:lpstr>
      <vt:lpstr>齊次轉換矩陣 (3/6)</vt:lpstr>
      <vt:lpstr>齊次轉換矩陣 (4/6)</vt:lpstr>
      <vt:lpstr>齊次轉換矩陣 (5/6)</vt:lpstr>
      <vt:lpstr>齊次轉換矩陣 (6/6)</vt:lpstr>
      <vt:lpstr>機械手臂運動學 (1/2)</vt:lpstr>
      <vt:lpstr>機械手臂運動學 (2/2)</vt:lpstr>
      <vt:lpstr>串聯式三軸機械手臂運動學(1/5)</vt:lpstr>
      <vt:lpstr>串聯式三軸機械手臂運動學(2/5)</vt:lpstr>
      <vt:lpstr>串聯式三軸機械手臂運動學(3/5)</vt:lpstr>
      <vt:lpstr>串聯式三軸機械手臂運動學(4/5)</vt:lpstr>
      <vt:lpstr>串聯式三軸機械手臂運動學(5/5)</vt:lpstr>
      <vt:lpstr>Python語法教學(1/4)-模組</vt:lpstr>
      <vt:lpstr>Python語法教學(2/4)-Numpy</vt:lpstr>
      <vt:lpstr>Python語法教學(3/4)-Math</vt:lpstr>
      <vt:lpstr>Python語法教學(4/4)-繪圖</vt:lpstr>
      <vt:lpstr>PowerPoint 簡報</vt:lpstr>
      <vt:lpstr>謝 謝 指 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NEET;Zidstyle</dc:creator>
  <cp:lastModifiedBy>簡宇德</cp:lastModifiedBy>
  <cp:revision>1</cp:revision>
  <cp:lastPrinted>2021-03-09T13:00:16Z</cp:lastPrinted>
  <dcterms:created xsi:type="dcterms:W3CDTF">1601-01-01T00:00:00Z</dcterms:created>
  <dcterms:modified xsi:type="dcterms:W3CDTF">2022-11-29T02:56:35Z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